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9" r:id="rId3"/>
    <p:sldId id="267" r:id="rId4"/>
    <p:sldId id="277" r:id="rId5"/>
    <p:sldId id="278" r:id="rId6"/>
    <p:sldId id="275" r:id="rId7"/>
    <p:sldId id="279" r:id="rId8"/>
    <p:sldId id="276" r:id="rId9"/>
    <p:sldId id="261" r:id="rId10"/>
    <p:sldId id="282" r:id="rId11"/>
    <p:sldId id="284" r:id="rId12"/>
    <p:sldId id="272" r:id="rId13"/>
    <p:sldId id="283" r:id="rId14"/>
    <p:sldId id="281" r:id="rId15"/>
    <p:sldId id="270" r:id="rId16"/>
    <p:sldId id="285" r:id="rId17"/>
    <p:sldId id="271" r:id="rId18"/>
    <p:sldId id="2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6" autoAdjust="0"/>
    <p:restoredTop sz="94328" autoAdjust="0"/>
  </p:normalViewPr>
  <p:slideViewPr>
    <p:cSldViewPr snapToGrid="0">
      <p:cViewPr varScale="1">
        <p:scale>
          <a:sx n="69" d="100"/>
          <a:sy n="69" d="100"/>
        </p:scale>
        <p:origin x="732" y="36"/>
      </p:cViewPr>
      <p:guideLst/>
    </p:cSldViewPr>
  </p:slideViewPr>
  <p:outlineViewPr>
    <p:cViewPr>
      <p:scale>
        <a:sx n="33" d="100"/>
        <a:sy n="33" d="100"/>
      </p:scale>
      <p:origin x="0" y="-3324"/>
    </p:cViewPr>
  </p:outlin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22DC7-8A2D-449D-B933-26A2F964D421}" type="datetimeFigureOut">
              <a:rPr lang="en-AU" smtClean="0"/>
              <a:t>5/12/2023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6E077D-D1BA-41D4-BB35-2FF5C68E1D7D}" type="slidenum">
              <a:rPr lang="en-AU" smtClean="0"/>
              <a:t>‹#›</a:t>
            </a:fld>
            <a:endParaRPr lang="en-AU"/>
          </a:p>
        </p:txBody>
      </p:sp>
    </p:spTree>
    <p:extLst>
      <p:ext uri="{BB962C8B-B14F-4D97-AF65-F5344CB8AC3E}">
        <p14:creationId xmlns:p14="http://schemas.microsoft.com/office/powerpoint/2010/main" val="1349743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6E077D-D1BA-41D4-BB35-2FF5C68E1D7D}" type="slidenum">
              <a:rPr lang="en-AU" smtClean="0"/>
              <a:t>1</a:t>
            </a:fld>
            <a:endParaRPr lang="en-AU"/>
          </a:p>
        </p:txBody>
      </p:sp>
    </p:spTree>
    <p:extLst>
      <p:ext uri="{BB962C8B-B14F-4D97-AF65-F5344CB8AC3E}">
        <p14:creationId xmlns:p14="http://schemas.microsoft.com/office/powerpoint/2010/main" val="57336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6E077D-D1BA-41D4-BB35-2FF5C68E1D7D}" type="slidenum">
              <a:rPr lang="en-AU" smtClean="0"/>
              <a:t>13</a:t>
            </a:fld>
            <a:endParaRPr lang="en-AU"/>
          </a:p>
        </p:txBody>
      </p:sp>
    </p:spTree>
    <p:extLst>
      <p:ext uri="{BB962C8B-B14F-4D97-AF65-F5344CB8AC3E}">
        <p14:creationId xmlns:p14="http://schemas.microsoft.com/office/powerpoint/2010/main" val="576631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Mission to Seafarers is a global network, dedicated to advocating for seafarers around the world, offering support and practical assistance wherever we’re needed. </a:t>
            </a:r>
          </a:p>
          <a:p>
            <a:r>
              <a:rPr lang="en-AU" dirty="0"/>
              <a:t>For over 160 years, the Mission to Seafarers has provided ship visiting services, Chaplaincy, access to onshore services and support.</a:t>
            </a:r>
          </a:p>
          <a:p>
            <a:r>
              <a:rPr lang="en-AU" dirty="0"/>
              <a:t>With over 90% of the world’s goods and fuels transported by sea, so much of our prosperity depends on merchant shipping. </a:t>
            </a:r>
          </a:p>
          <a:p>
            <a:r>
              <a:rPr lang="en-AU" dirty="0"/>
              <a:t>The men and women who keep this vital sector going need to know when they are out at sea and far away from home, that somebody is looking out for them. They need to feel seen, heard and understood. </a:t>
            </a:r>
          </a:p>
          <a:p>
            <a:endParaRPr lang="en-AU" dirty="0"/>
          </a:p>
          <a:p>
            <a:r>
              <a:rPr lang="en-US" dirty="0"/>
              <a:t>Mission to Seafarers Geraldton has served seafarers visiting the Mid West region since 1938. </a:t>
            </a:r>
          </a:p>
          <a:p>
            <a:r>
              <a:rPr lang="en-US" dirty="0"/>
              <a:t>Based in the heart of Geraldton, we are governed by the Missions to Seafarers North West Australia Ltd (MTS NWA), an ACNC-registered not-for-profit charity set up as an agency of the Anglican Diocese of North West Australia. </a:t>
            </a:r>
          </a:p>
          <a:p>
            <a:r>
              <a:rPr lang="en-US" dirty="0"/>
              <a:t>MTS NWA is a not-for-profit public company limited by guarantee which is established to be, and to continue as, a charity. It enables stronger governance, buying power and administrative synergies across seafarers' </a:t>
            </a:r>
            <a:r>
              <a:rPr lang="en-US" dirty="0" err="1"/>
              <a:t>centres</a:t>
            </a:r>
            <a:r>
              <a:rPr lang="en-US" dirty="0"/>
              <a:t> in the North West of WA.</a:t>
            </a:r>
          </a:p>
          <a:p>
            <a:r>
              <a:rPr lang="en-US" dirty="0"/>
              <a:t>As an Anglican mission, we care for seafarers of all ranks, nationalities and beliefs. </a:t>
            </a:r>
          </a:p>
          <a:p>
            <a:endParaRPr lang="en-AU" dirty="0"/>
          </a:p>
          <a:p>
            <a:endParaRPr lang="en-AU" dirty="0"/>
          </a:p>
        </p:txBody>
      </p:sp>
      <p:sp>
        <p:nvSpPr>
          <p:cNvPr id="4" name="Slide Number Placeholder 3"/>
          <p:cNvSpPr>
            <a:spLocks noGrp="1"/>
          </p:cNvSpPr>
          <p:nvPr>
            <p:ph type="sldNum" sz="quarter" idx="5"/>
          </p:nvPr>
        </p:nvSpPr>
        <p:spPr/>
        <p:txBody>
          <a:bodyPr/>
          <a:lstStyle/>
          <a:p>
            <a:fld id="{FB6E077D-D1BA-41D4-BB35-2FF5C68E1D7D}" type="slidenum">
              <a:rPr lang="en-AU" smtClean="0"/>
              <a:t>18</a:t>
            </a:fld>
            <a:endParaRPr lang="en-AU"/>
          </a:p>
        </p:txBody>
      </p:sp>
    </p:spTree>
    <p:extLst>
      <p:ext uri="{BB962C8B-B14F-4D97-AF65-F5344CB8AC3E}">
        <p14:creationId xmlns:p14="http://schemas.microsoft.com/office/powerpoint/2010/main" val="308982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6E077D-D1BA-41D4-BB35-2FF5C68E1D7D}" type="slidenum">
              <a:rPr lang="en-AU" smtClean="0"/>
              <a:t>3</a:t>
            </a:fld>
            <a:endParaRPr lang="en-AU"/>
          </a:p>
        </p:txBody>
      </p:sp>
    </p:spTree>
    <p:extLst>
      <p:ext uri="{BB962C8B-B14F-4D97-AF65-F5344CB8AC3E}">
        <p14:creationId xmlns:p14="http://schemas.microsoft.com/office/powerpoint/2010/main" val="13647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40000"/>
              </a:lnSpc>
              <a:buClr>
                <a:schemeClr val="accent3"/>
              </a:buClr>
            </a:pPr>
            <a:r>
              <a:rPr lang="en-AU" sz="1200" dirty="0"/>
              <a:t>The Mid West region contributes an annual economic output $16 billion. </a:t>
            </a:r>
          </a:p>
          <a:p>
            <a:pPr>
              <a:lnSpc>
                <a:spcPct val="140000"/>
              </a:lnSpc>
              <a:buClr>
                <a:schemeClr val="accent3"/>
              </a:buClr>
            </a:pPr>
            <a:r>
              <a:rPr lang="en-AU" sz="1200" dirty="0"/>
              <a:t>389 vessels arrivals (approx. 320 unique vessels) to the Port of Geraldton in 2022FY. </a:t>
            </a:r>
          </a:p>
          <a:p>
            <a:pPr>
              <a:lnSpc>
                <a:spcPct val="140000"/>
              </a:lnSpc>
              <a:buClr>
                <a:schemeClr val="accent3"/>
              </a:buClr>
            </a:pPr>
            <a:r>
              <a:rPr lang="en-AU" sz="1200" dirty="0"/>
              <a:t>The Port Maximisation Project aims to achieve an increased throughput of around 25 Mtpa by 2026, representing a 52% increase on 2022FY. </a:t>
            </a:r>
          </a:p>
          <a:p>
            <a:pPr>
              <a:lnSpc>
                <a:spcPct val="140000"/>
              </a:lnSpc>
              <a:buClr>
                <a:schemeClr val="accent3"/>
              </a:buClr>
            </a:pPr>
            <a:r>
              <a:rPr lang="en-AU" sz="1200" dirty="0"/>
              <a:t>We can expect over 486 vessels per year by 2026, and more when Oakajee comes online. </a:t>
            </a:r>
          </a:p>
          <a:p>
            <a:pPr>
              <a:lnSpc>
                <a:spcPct val="140000"/>
              </a:lnSpc>
              <a:buClr>
                <a:schemeClr val="accent3"/>
              </a:buClr>
            </a:pPr>
            <a:r>
              <a:rPr lang="en-US" sz="1200" dirty="0"/>
              <a:t>Seafarers’ demand for counselling and medical services is rising. The mental health impact from extended periods on ships and the restrictions on disembarkation has been significant. The prevalence of depression, anxiety, and general psychiatric disorders among seafarers since COVID has increased.</a:t>
            </a:r>
          </a:p>
          <a:p>
            <a:pPr>
              <a:lnSpc>
                <a:spcPct val="140000"/>
              </a:lnSpc>
              <a:buClr>
                <a:schemeClr val="accent3"/>
              </a:buClr>
            </a:pPr>
            <a:r>
              <a:rPr lang="en-US" sz="1200" dirty="0"/>
              <a:t>As a signatory to the Maritime </a:t>
            </a:r>
            <a:r>
              <a:rPr lang="en-US" sz="1200" dirty="0" err="1"/>
              <a:t>Labour</a:t>
            </a:r>
            <a:r>
              <a:rPr lang="en-US" sz="1200" dirty="0"/>
              <a:t> Convention, Australian ports have an obligation to provide on-shore welfare services to seafarers.</a:t>
            </a:r>
            <a:endParaRPr lang="en-AU" sz="1200" dirty="0"/>
          </a:p>
          <a:p>
            <a:endParaRPr lang="en-AU" dirty="0"/>
          </a:p>
        </p:txBody>
      </p:sp>
      <p:sp>
        <p:nvSpPr>
          <p:cNvPr id="4" name="Slide Number Placeholder 3"/>
          <p:cNvSpPr>
            <a:spLocks noGrp="1"/>
          </p:cNvSpPr>
          <p:nvPr>
            <p:ph type="sldNum" sz="quarter" idx="5"/>
          </p:nvPr>
        </p:nvSpPr>
        <p:spPr/>
        <p:txBody>
          <a:bodyPr/>
          <a:lstStyle/>
          <a:p>
            <a:fld id="{FB6E077D-D1BA-41D4-BB35-2FF5C68E1D7D}" type="slidenum">
              <a:rPr lang="en-AU" smtClean="0"/>
              <a:t>4</a:t>
            </a:fld>
            <a:endParaRPr lang="en-AU"/>
          </a:p>
        </p:txBody>
      </p:sp>
    </p:spTree>
    <p:extLst>
      <p:ext uri="{BB962C8B-B14F-4D97-AF65-F5344CB8AC3E}">
        <p14:creationId xmlns:p14="http://schemas.microsoft.com/office/powerpoint/2010/main" val="3480482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40000"/>
              </a:lnSpc>
              <a:buClr>
                <a:schemeClr val="accent3"/>
              </a:buClr>
            </a:pPr>
            <a:r>
              <a:rPr lang="en-AU" sz="1200" dirty="0"/>
              <a:t>The Mid West region contributes an annual economic output $16 billion. </a:t>
            </a:r>
          </a:p>
          <a:p>
            <a:pPr>
              <a:lnSpc>
                <a:spcPct val="140000"/>
              </a:lnSpc>
              <a:buClr>
                <a:schemeClr val="accent3"/>
              </a:buClr>
            </a:pPr>
            <a:r>
              <a:rPr lang="en-AU" sz="1200" dirty="0"/>
              <a:t>389 vessels arrivals (approx. 320 unique vessels) to the Port of Geraldton in 2022FY. </a:t>
            </a:r>
          </a:p>
          <a:p>
            <a:pPr>
              <a:lnSpc>
                <a:spcPct val="140000"/>
              </a:lnSpc>
              <a:buClr>
                <a:schemeClr val="accent3"/>
              </a:buClr>
            </a:pPr>
            <a:r>
              <a:rPr lang="en-AU" sz="1200" dirty="0"/>
              <a:t>The Port Maximisation Project aims to achieve an increased throughput of around 25 Mtpa by 2026, representing a 52% increase on 2022FY. </a:t>
            </a:r>
          </a:p>
          <a:p>
            <a:pPr>
              <a:lnSpc>
                <a:spcPct val="140000"/>
              </a:lnSpc>
              <a:buClr>
                <a:schemeClr val="accent3"/>
              </a:buClr>
            </a:pPr>
            <a:r>
              <a:rPr lang="en-AU" sz="1200" dirty="0"/>
              <a:t>We can expect over 486 vessels per year by 2026, and more when Oakajee comes online. </a:t>
            </a:r>
          </a:p>
          <a:p>
            <a:pPr>
              <a:lnSpc>
                <a:spcPct val="140000"/>
              </a:lnSpc>
              <a:buClr>
                <a:schemeClr val="accent3"/>
              </a:buClr>
            </a:pPr>
            <a:r>
              <a:rPr lang="en-US" sz="1200" dirty="0"/>
              <a:t>Seafarers’ demand for counselling and medical services is rising. The mental health impact from extended periods on ships and the restrictions on disembarkation has been significant. The prevalence of depression, anxiety, and general psychiatric disorders among seafarers since COVID has increased.</a:t>
            </a:r>
          </a:p>
          <a:p>
            <a:pPr>
              <a:lnSpc>
                <a:spcPct val="140000"/>
              </a:lnSpc>
              <a:buClr>
                <a:schemeClr val="accent3"/>
              </a:buClr>
            </a:pPr>
            <a:r>
              <a:rPr lang="en-US" sz="1200" dirty="0"/>
              <a:t>As a signatory to the Maritime </a:t>
            </a:r>
            <a:r>
              <a:rPr lang="en-US" sz="1200" dirty="0" err="1"/>
              <a:t>Labour</a:t>
            </a:r>
            <a:r>
              <a:rPr lang="en-US" sz="1200" dirty="0"/>
              <a:t> Convention, Australian ports have an obligation to provide on-shore welfare services to seafarers.</a:t>
            </a:r>
            <a:endParaRPr lang="en-AU" sz="1200" dirty="0"/>
          </a:p>
          <a:p>
            <a:endParaRPr lang="en-AU" dirty="0"/>
          </a:p>
        </p:txBody>
      </p:sp>
      <p:sp>
        <p:nvSpPr>
          <p:cNvPr id="4" name="Slide Number Placeholder 3"/>
          <p:cNvSpPr>
            <a:spLocks noGrp="1"/>
          </p:cNvSpPr>
          <p:nvPr>
            <p:ph type="sldNum" sz="quarter" idx="5"/>
          </p:nvPr>
        </p:nvSpPr>
        <p:spPr/>
        <p:txBody>
          <a:bodyPr/>
          <a:lstStyle/>
          <a:p>
            <a:fld id="{FB6E077D-D1BA-41D4-BB35-2FF5C68E1D7D}" type="slidenum">
              <a:rPr lang="en-AU" smtClean="0"/>
              <a:t>5</a:t>
            </a:fld>
            <a:endParaRPr lang="en-AU"/>
          </a:p>
        </p:txBody>
      </p:sp>
    </p:spTree>
    <p:extLst>
      <p:ext uri="{BB962C8B-B14F-4D97-AF65-F5344CB8AC3E}">
        <p14:creationId xmlns:p14="http://schemas.microsoft.com/office/powerpoint/2010/main" val="1451075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40000"/>
              </a:lnSpc>
              <a:buClr>
                <a:schemeClr val="accent3"/>
              </a:buClr>
            </a:pPr>
            <a:r>
              <a:rPr lang="en-AU" sz="1200" dirty="0"/>
              <a:t>The Mid West region contributes an annual economic output $16 billion. </a:t>
            </a:r>
          </a:p>
          <a:p>
            <a:pPr>
              <a:lnSpc>
                <a:spcPct val="140000"/>
              </a:lnSpc>
              <a:buClr>
                <a:schemeClr val="accent3"/>
              </a:buClr>
            </a:pPr>
            <a:r>
              <a:rPr lang="en-AU" sz="1200" dirty="0"/>
              <a:t>389 vessels arrivals (approx. 320 unique vessels) to the Port of Geraldton in 2022FY. </a:t>
            </a:r>
          </a:p>
          <a:p>
            <a:pPr>
              <a:lnSpc>
                <a:spcPct val="140000"/>
              </a:lnSpc>
              <a:buClr>
                <a:schemeClr val="accent3"/>
              </a:buClr>
            </a:pPr>
            <a:r>
              <a:rPr lang="en-AU" sz="1200" dirty="0"/>
              <a:t>The Port Maximisation Project aims to achieve an increased throughput of around 25 Mtpa by 2026, representing a 52% increase on 2022FY. </a:t>
            </a:r>
          </a:p>
          <a:p>
            <a:pPr>
              <a:lnSpc>
                <a:spcPct val="140000"/>
              </a:lnSpc>
              <a:buClr>
                <a:schemeClr val="accent3"/>
              </a:buClr>
            </a:pPr>
            <a:r>
              <a:rPr lang="en-AU" sz="1200" dirty="0"/>
              <a:t>We can expect over 486 vessels per year by 2026, and more when Oakajee comes online. </a:t>
            </a:r>
          </a:p>
          <a:p>
            <a:pPr>
              <a:lnSpc>
                <a:spcPct val="140000"/>
              </a:lnSpc>
              <a:buClr>
                <a:schemeClr val="accent3"/>
              </a:buClr>
            </a:pPr>
            <a:r>
              <a:rPr lang="en-US" sz="1200" dirty="0"/>
              <a:t>Seafarers’ demand for counselling and medical services is rising. The mental health impact from extended periods on ships and the restrictions on disembarkation has been significant. The prevalence of depression, anxiety, and general psychiatric disorders among seafarers since COVID has increased.</a:t>
            </a:r>
          </a:p>
          <a:p>
            <a:pPr>
              <a:lnSpc>
                <a:spcPct val="140000"/>
              </a:lnSpc>
              <a:buClr>
                <a:schemeClr val="accent3"/>
              </a:buClr>
            </a:pPr>
            <a:r>
              <a:rPr lang="en-US" sz="1200" dirty="0"/>
              <a:t>As a signatory to the Maritime </a:t>
            </a:r>
            <a:r>
              <a:rPr lang="en-US" sz="1200" dirty="0" err="1"/>
              <a:t>Labour</a:t>
            </a:r>
            <a:r>
              <a:rPr lang="en-US" sz="1200" dirty="0"/>
              <a:t> Convention, Australian ports have an obligation to provide on-shore welfare services to seafarers.</a:t>
            </a:r>
            <a:endParaRPr lang="en-AU" sz="1200" dirty="0"/>
          </a:p>
          <a:p>
            <a:endParaRPr lang="en-AU" dirty="0"/>
          </a:p>
        </p:txBody>
      </p:sp>
      <p:sp>
        <p:nvSpPr>
          <p:cNvPr id="4" name="Slide Number Placeholder 3"/>
          <p:cNvSpPr>
            <a:spLocks noGrp="1"/>
          </p:cNvSpPr>
          <p:nvPr>
            <p:ph type="sldNum" sz="quarter" idx="5"/>
          </p:nvPr>
        </p:nvSpPr>
        <p:spPr/>
        <p:txBody>
          <a:bodyPr/>
          <a:lstStyle/>
          <a:p>
            <a:fld id="{FB6E077D-D1BA-41D4-BB35-2FF5C68E1D7D}" type="slidenum">
              <a:rPr lang="en-AU" smtClean="0"/>
              <a:t>6</a:t>
            </a:fld>
            <a:endParaRPr lang="en-AU"/>
          </a:p>
        </p:txBody>
      </p:sp>
    </p:spTree>
    <p:extLst>
      <p:ext uri="{BB962C8B-B14F-4D97-AF65-F5344CB8AC3E}">
        <p14:creationId xmlns:p14="http://schemas.microsoft.com/office/powerpoint/2010/main" val="1219770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6E077D-D1BA-41D4-BB35-2FF5C68E1D7D}" type="slidenum">
              <a:rPr lang="en-AU" smtClean="0"/>
              <a:t>7</a:t>
            </a:fld>
            <a:endParaRPr lang="en-AU"/>
          </a:p>
        </p:txBody>
      </p:sp>
    </p:spTree>
    <p:extLst>
      <p:ext uri="{BB962C8B-B14F-4D97-AF65-F5344CB8AC3E}">
        <p14:creationId xmlns:p14="http://schemas.microsoft.com/office/powerpoint/2010/main" val="4290521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40000"/>
              </a:lnSpc>
              <a:buClr>
                <a:schemeClr val="accent3"/>
              </a:buClr>
            </a:pPr>
            <a:r>
              <a:rPr lang="en-AU" sz="1200" dirty="0"/>
              <a:t>The Mid West region contributes an annual economic output $16 billion. </a:t>
            </a:r>
          </a:p>
          <a:p>
            <a:pPr>
              <a:lnSpc>
                <a:spcPct val="140000"/>
              </a:lnSpc>
              <a:buClr>
                <a:schemeClr val="accent3"/>
              </a:buClr>
            </a:pPr>
            <a:r>
              <a:rPr lang="en-AU" sz="1200" dirty="0"/>
              <a:t>389 vessels arrivals (approx. 320 unique vessels) to the Port of Geraldton in 2022FY. </a:t>
            </a:r>
          </a:p>
          <a:p>
            <a:pPr>
              <a:lnSpc>
                <a:spcPct val="140000"/>
              </a:lnSpc>
              <a:buClr>
                <a:schemeClr val="accent3"/>
              </a:buClr>
            </a:pPr>
            <a:r>
              <a:rPr lang="en-AU" sz="1200" dirty="0"/>
              <a:t>The Port Maximisation Project aims to achieve an increased throughput of around 25 Mtpa by 2026, representing a 52% increase on 2022FY. </a:t>
            </a:r>
          </a:p>
          <a:p>
            <a:pPr>
              <a:lnSpc>
                <a:spcPct val="140000"/>
              </a:lnSpc>
              <a:buClr>
                <a:schemeClr val="accent3"/>
              </a:buClr>
            </a:pPr>
            <a:r>
              <a:rPr lang="en-AU" sz="1200" dirty="0"/>
              <a:t>We can expect over 486 vessels per year by 2026, and more when Oakajee comes online. </a:t>
            </a:r>
          </a:p>
          <a:p>
            <a:pPr>
              <a:lnSpc>
                <a:spcPct val="140000"/>
              </a:lnSpc>
              <a:buClr>
                <a:schemeClr val="accent3"/>
              </a:buClr>
            </a:pPr>
            <a:r>
              <a:rPr lang="en-US" sz="1200" dirty="0"/>
              <a:t>Seafarers’ demand for counselling and medical services is rising. The mental health impact from extended periods on ships and the restrictions on disembarkation has been significant. The prevalence of depression, anxiety, and general psychiatric disorders among seafarers since COVID has increased.</a:t>
            </a:r>
          </a:p>
          <a:p>
            <a:pPr>
              <a:lnSpc>
                <a:spcPct val="140000"/>
              </a:lnSpc>
              <a:buClr>
                <a:schemeClr val="accent3"/>
              </a:buClr>
            </a:pPr>
            <a:r>
              <a:rPr lang="en-US" sz="1200" dirty="0"/>
              <a:t>As a signatory to the Maritime </a:t>
            </a:r>
            <a:r>
              <a:rPr lang="en-US" sz="1200" dirty="0" err="1"/>
              <a:t>Labour</a:t>
            </a:r>
            <a:r>
              <a:rPr lang="en-US" sz="1200" dirty="0"/>
              <a:t> Convention, Australian ports have an obligation to provide on-shore welfare services to seafarers.</a:t>
            </a:r>
            <a:endParaRPr lang="en-AU" sz="1200" dirty="0"/>
          </a:p>
          <a:p>
            <a:endParaRPr lang="en-AU" dirty="0"/>
          </a:p>
        </p:txBody>
      </p:sp>
      <p:sp>
        <p:nvSpPr>
          <p:cNvPr id="4" name="Slide Number Placeholder 3"/>
          <p:cNvSpPr>
            <a:spLocks noGrp="1"/>
          </p:cNvSpPr>
          <p:nvPr>
            <p:ph type="sldNum" sz="quarter" idx="5"/>
          </p:nvPr>
        </p:nvSpPr>
        <p:spPr/>
        <p:txBody>
          <a:bodyPr/>
          <a:lstStyle/>
          <a:p>
            <a:fld id="{FB6E077D-D1BA-41D4-BB35-2FF5C68E1D7D}" type="slidenum">
              <a:rPr lang="en-AU" smtClean="0"/>
              <a:t>8</a:t>
            </a:fld>
            <a:endParaRPr lang="en-AU"/>
          </a:p>
        </p:txBody>
      </p:sp>
    </p:spTree>
    <p:extLst>
      <p:ext uri="{BB962C8B-B14F-4D97-AF65-F5344CB8AC3E}">
        <p14:creationId xmlns:p14="http://schemas.microsoft.com/office/powerpoint/2010/main" val="1089535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40000"/>
              </a:lnSpc>
              <a:buClr>
                <a:schemeClr val="accent3"/>
              </a:buClr>
            </a:pPr>
            <a:r>
              <a:rPr lang="en-AU" sz="1200" dirty="0"/>
              <a:t>The Mid West region contributes an annual economic output $16 billion. </a:t>
            </a:r>
          </a:p>
          <a:p>
            <a:pPr>
              <a:lnSpc>
                <a:spcPct val="140000"/>
              </a:lnSpc>
              <a:buClr>
                <a:schemeClr val="accent3"/>
              </a:buClr>
            </a:pPr>
            <a:r>
              <a:rPr lang="en-AU" sz="1200" dirty="0"/>
              <a:t>389 vessels arrivals (approx. 320 unique vessels) to the Port of Geraldton in 2022FY. </a:t>
            </a:r>
          </a:p>
          <a:p>
            <a:pPr>
              <a:lnSpc>
                <a:spcPct val="140000"/>
              </a:lnSpc>
              <a:buClr>
                <a:schemeClr val="accent3"/>
              </a:buClr>
            </a:pPr>
            <a:r>
              <a:rPr lang="en-AU" sz="1200" dirty="0"/>
              <a:t>The Port Maximisation Project aims to achieve an increased throughput of around 25 Mtpa by 2026, representing a 52% increase on 2022FY. </a:t>
            </a:r>
          </a:p>
          <a:p>
            <a:pPr>
              <a:lnSpc>
                <a:spcPct val="140000"/>
              </a:lnSpc>
              <a:buClr>
                <a:schemeClr val="accent3"/>
              </a:buClr>
            </a:pPr>
            <a:r>
              <a:rPr lang="en-AU" sz="1200" dirty="0"/>
              <a:t>We can expect over 486 vessels per year by 2026, and more when Oakajee comes online. </a:t>
            </a:r>
          </a:p>
          <a:p>
            <a:pPr>
              <a:lnSpc>
                <a:spcPct val="140000"/>
              </a:lnSpc>
              <a:buClr>
                <a:schemeClr val="accent3"/>
              </a:buClr>
            </a:pPr>
            <a:r>
              <a:rPr lang="en-US" sz="1200" dirty="0"/>
              <a:t>Seafarers’ demand for counselling and medical services is rising. The mental health impact from extended periods on ships and the restrictions on disembarkation has been significant. The prevalence of depression, anxiety, and general psychiatric disorders among seafarers since COVID has increased.</a:t>
            </a:r>
          </a:p>
          <a:p>
            <a:pPr>
              <a:lnSpc>
                <a:spcPct val="140000"/>
              </a:lnSpc>
              <a:buClr>
                <a:schemeClr val="accent3"/>
              </a:buClr>
            </a:pPr>
            <a:r>
              <a:rPr lang="en-US" sz="1200" dirty="0"/>
              <a:t>As a signatory to the Maritime </a:t>
            </a:r>
            <a:r>
              <a:rPr lang="en-US" sz="1200" dirty="0" err="1"/>
              <a:t>Labour</a:t>
            </a:r>
            <a:r>
              <a:rPr lang="en-US" sz="1200" dirty="0"/>
              <a:t> Convention, Australian ports have an obligation to provide on-shore welfare services to seafarers.</a:t>
            </a:r>
            <a:endParaRPr lang="en-AU" sz="1200" dirty="0"/>
          </a:p>
          <a:p>
            <a:endParaRPr lang="en-AU" dirty="0"/>
          </a:p>
        </p:txBody>
      </p:sp>
      <p:sp>
        <p:nvSpPr>
          <p:cNvPr id="4" name="Slide Number Placeholder 3"/>
          <p:cNvSpPr>
            <a:spLocks noGrp="1"/>
          </p:cNvSpPr>
          <p:nvPr>
            <p:ph type="sldNum" sz="quarter" idx="5"/>
          </p:nvPr>
        </p:nvSpPr>
        <p:spPr/>
        <p:txBody>
          <a:bodyPr/>
          <a:lstStyle/>
          <a:p>
            <a:fld id="{FB6E077D-D1BA-41D4-BB35-2FF5C68E1D7D}" type="slidenum">
              <a:rPr lang="en-AU" smtClean="0"/>
              <a:t>9</a:t>
            </a:fld>
            <a:endParaRPr lang="en-AU"/>
          </a:p>
        </p:txBody>
      </p:sp>
    </p:spTree>
    <p:extLst>
      <p:ext uri="{BB962C8B-B14F-4D97-AF65-F5344CB8AC3E}">
        <p14:creationId xmlns:p14="http://schemas.microsoft.com/office/powerpoint/2010/main" val="448553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6E077D-D1BA-41D4-BB35-2FF5C68E1D7D}" type="slidenum">
              <a:rPr lang="en-AU" smtClean="0"/>
              <a:t>10</a:t>
            </a:fld>
            <a:endParaRPr lang="en-AU"/>
          </a:p>
        </p:txBody>
      </p:sp>
    </p:spTree>
    <p:extLst>
      <p:ext uri="{BB962C8B-B14F-4D97-AF65-F5344CB8AC3E}">
        <p14:creationId xmlns:p14="http://schemas.microsoft.com/office/powerpoint/2010/main" val="3579068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45000">
              <a:schemeClr val="accent1"/>
            </a:gs>
            <a:gs pos="0">
              <a:schemeClr val="accent1"/>
            </a:gs>
            <a:gs pos="95000">
              <a:schemeClr val="tx1">
                <a:lumMod val="72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8BD87-ECA0-EE3D-2AC7-7EE683F17A79}"/>
              </a:ext>
            </a:extLst>
          </p:cNvPr>
          <p:cNvSpPr>
            <a:spLocks noGrp="1"/>
          </p:cNvSpPr>
          <p:nvPr>
            <p:ph type="ctrTitle"/>
          </p:nvPr>
        </p:nvSpPr>
        <p:spPr>
          <a:xfrm>
            <a:off x="772160" y="2544763"/>
            <a:ext cx="7183120" cy="1726295"/>
          </a:xfrm>
        </p:spPr>
        <p:txBody>
          <a:bodyPr anchor="b"/>
          <a:lstStyle>
            <a:lvl1pPr algn="l">
              <a:defRPr sz="6000">
                <a:solidFill>
                  <a:schemeClr val="bg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A5B1B6A8-4DE4-2EE7-9F51-55D4AE817B47}"/>
              </a:ext>
            </a:extLst>
          </p:cNvPr>
          <p:cNvSpPr>
            <a:spLocks noGrp="1"/>
          </p:cNvSpPr>
          <p:nvPr>
            <p:ph type="subTitle" idx="1"/>
          </p:nvPr>
        </p:nvSpPr>
        <p:spPr>
          <a:xfrm>
            <a:off x="772160" y="4398380"/>
            <a:ext cx="7183120" cy="1606180"/>
          </a:xfrm>
        </p:spPr>
        <p:txBody>
          <a:bodyPr/>
          <a:lstStyle>
            <a:lvl1pPr marL="0" indent="0" algn="l">
              <a:buNone/>
              <a:defRPr sz="240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7" name="Rectangle 6">
            <a:extLst>
              <a:ext uri="{FF2B5EF4-FFF2-40B4-BE49-F238E27FC236}">
                <a16:creationId xmlns:a16="http://schemas.microsoft.com/office/drawing/2014/main" id="{15F1663D-3756-3C48-3420-90F816E2646F}"/>
              </a:ext>
            </a:extLst>
          </p:cNvPr>
          <p:cNvSpPr/>
          <p:nvPr userDrawn="1"/>
        </p:nvSpPr>
        <p:spPr>
          <a:xfrm>
            <a:off x="0" y="0"/>
            <a:ext cx="12192000" cy="16357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white logo&#10;&#10;Description automatically generated">
            <a:extLst>
              <a:ext uri="{FF2B5EF4-FFF2-40B4-BE49-F238E27FC236}">
                <a16:creationId xmlns:a16="http://schemas.microsoft.com/office/drawing/2014/main" id="{9E22F1C5-9D8D-D2FD-EC48-5347BE8D4E9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2160" y="348595"/>
            <a:ext cx="1316705" cy="999530"/>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FEDCFF87-ABC0-EB08-49C7-ADB0A6B66E2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64461" y="348595"/>
            <a:ext cx="2314848" cy="974070"/>
          </a:xfrm>
          <a:prstGeom prst="rect">
            <a:avLst/>
          </a:prstGeom>
        </p:spPr>
      </p:pic>
      <p:pic>
        <p:nvPicPr>
          <p:cNvPr id="13" name="Picture 12" descr="A close up of a pencil&#10;&#10;Description automatically generated">
            <a:extLst>
              <a:ext uri="{FF2B5EF4-FFF2-40B4-BE49-F238E27FC236}">
                <a16:creationId xmlns:a16="http://schemas.microsoft.com/office/drawing/2014/main" id="{01A5E3A1-3BD4-8415-F0C6-687F6032D5AF}"/>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107183" y="-1"/>
            <a:ext cx="4084817" cy="6858001"/>
          </a:xfrm>
          <a:prstGeom prst="rect">
            <a:avLst/>
          </a:prstGeom>
        </p:spPr>
      </p:pic>
      <p:sp>
        <p:nvSpPr>
          <p:cNvPr id="15" name="Picture Placeholder 14">
            <a:extLst>
              <a:ext uri="{FF2B5EF4-FFF2-40B4-BE49-F238E27FC236}">
                <a16:creationId xmlns:a16="http://schemas.microsoft.com/office/drawing/2014/main" id="{FD5D505C-E816-8503-DBF4-07078566C089}"/>
              </a:ext>
            </a:extLst>
          </p:cNvPr>
          <p:cNvSpPr>
            <a:spLocks noGrp="1"/>
          </p:cNvSpPr>
          <p:nvPr>
            <p:ph type="pic" sz="quarter" idx="10"/>
          </p:nvPr>
        </p:nvSpPr>
        <p:spPr>
          <a:xfrm>
            <a:off x="8780464" y="301453"/>
            <a:ext cx="3419856" cy="6574836"/>
          </a:xfrm>
          <a:custGeom>
            <a:avLst/>
            <a:gdLst>
              <a:gd name="connsiteX0" fmla="*/ 0 w 3411537"/>
              <a:gd name="connsiteY0" fmla="*/ 6565692 h 6565692"/>
              <a:gd name="connsiteX1" fmla="*/ 0 w 3411537"/>
              <a:gd name="connsiteY1" fmla="*/ 0 h 6565692"/>
              <a:gd name="connsiteX2" fmla="*/ 3411537 w 3411537"/>
              <a:gd name="connsiteY2" fmla="*/ 6565692 h 6565692"/>
              <a:gd name="connsiteX3" fmla="*/ 0 w 3411537"/>
              <a:gd name="connsiteY3" fmla="*/ 6565692 h 6565692"/>
              <a:gd name="connsiteX0" fmla="*/ 0 w 3419856"/>
              <a:gd name="connsiteY0" fmla="*/ 6556548 h 6556548"/>
              <a:gd name="connsiteX1" fmla="*/ 3419856 w 3419856"/>
              <a:gd name="connsiteY1" fmla="*/ 0 h 6556548"/>
              <a:gd name="connsiteX2" fmla="*/ 3411537 w 3419856"/>
              <a:gd name="connsiteY2" fmla="*/ 6556548 h 6556548"/>
              <a:gd name="connsiteX3" fmla="*/ 0 w 3419856"/>
              <a:gd name="connsiteY3" fmla="*/ 6556548 h 6556548"/>
              <a:gd name="connsiteX0" fmla="*/ 0 w 3419856"/>
              <a:gd name="connsiteY0" fmla="*/ 3465876 h 6556548"/>
              <a:gd name="connsiteX1" fmla="*/ 3419856 w 3419856"/>
              <a:gd name="connsiteY1" fmla="*/ 0 h 6556548"/>
              <a:gd name="connsiteX2" fmla="*/ 3411537 w 3419856"/>
              <a:gd name="connsiteY2" fmla="*/ 6556548 h 6556548"/>
              <a:gd name="connsiteX3" fmla="*/ 0 w 3419856"/>
              <a:gd name="connsiteY3" fmla="*/ 3465876 h 6556548"/>
              <a:gd name="connsiteX0" fmla="*/ 0 w 3419856"/>
              <a:gd name="connsiteY0" fmla="*/ 3465876 h 6574836"/>
              <a:gd name="connsiteX1" fmla="*/ 3419856 w 3419856"/>
              <a:gd name="connsiteY1" fmla="*/ 0 h 6574836"/>
              <a:gd name="connsiteX2" fmla="*/ 3091497 w 3419856"/>
              <a:gd name="connsiteY2" fmla="*/ 6574836 h 6574836"/>
              <a:gd name="connsiteX3" fmla="*/ 0 w 3419856"/>
              <a:gd name="connsiteY3" fmla="*/ 3465876 h 6574836"/>
              <a:gd name="connsiteX0" fmla="*/ 0 w 3419856"/>
              <a:gd name="connsiteY0" fmla="*/ 3465876 h 6574836"/>
              <a:gd name="connsiteX1" fmla="*/ 3419856 w 3419856"/>
              <a:gd name="connsiteY1" fmla="*/ 0 h 6574836"/>
              <a:gd name="connsiteX2" fmla="*/ 3091497 w 3419856"/>
              <a:gd name="connsiteY2" fmla="*/ 6574836 h 6574836"/>
              <a:gd name="connsiteX3" fmla="*/ 0 w 3419856"/>
              <a:gd name="connsiteY3" fmla="*/ 3465876 h 6574836"/>
              <a:gd name="connsiteX0" fmla="*/ 0 w 3419856"/>
              <a:gd name="connsiteY0" fmla="*/ 3465876 h 6574836"/>
              <a:gd name="connsiteX1" fmla="*/ 3419856 w 3419856"/>
              <a:gd name="connsiteY1" fmla="*/ 0 h 6574836"/>
              <a:gd name="connsiteX2" fmla="*/ 3198176 w 3419856"/>
              <a:gd name="connsiteY2" fmla="*/ 4252259 h 6574836"/>
              <a:gd name="connsiteX3" fmla="*/ 3091497 w 3419856"/>
              <a:gd name="connsiteY3" fmla="*/ 6574836 h 6574836"/>
              <a:gd name="connsiteX4" fmla="*/ 0 w 3419856"/>
              <a:gd name="connsiteY4" fmla="*/ 3465876 h 6574836"/>
              <a:gd name="connsiteX0" fmla="*/ 0 w 3419856"/>
              <a:gd name="connsiteY0" fmla="*/ 3465876 h 6574836"/>
              <a:gd name="connsiteX1" fmla="*/ 3419856 w 3419856"/>
              <a:gd name="connsiteY1" fmla="*/ 0 h 6574836"/>
              <a:gd name="connsiteX2" fmla="*/ 3417632 w 3419856"/>
              <a:gd name="connsiteY2" fmla="*/ 6574835 h 6574836"/>
              <a:gd name="connsiteX3" fmla="*/ 3091497 w 3419856"/>
              <a:gd name="connsiteY3" fmla="*/ 6574836 h 6574836"/>
              <a:gd name="connsiteX4" fmla="*/ 0 w 3419856"/>
              <a:gd name="connsiteY4" fmla="*/ 3465876 h 657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856" h="6574836">
                <a:moveTo>
                  <a:pt x="0" y="3465876"/>
                </a:moveTo>
                <a:lnTo>
                  <a:pt x="3419856" y="0"/>
                </a:lnTo>
                <a:cubicBezTo>
                  <a:pt x="3419115" y="2191612"/>
                  <a:pt x="3418373" y="4383223"/>
                  <a:pt x="3417632" y="6574835"/>
                </a:cubicBezTo>
                <a:lnTo>
                  <a:pt x="3091497" y="6574836"/>
                </a:lnTo>
                <a:cubicBezTo>
                  <a:pt x="3085126" y="6562644"/>
                  <a:pt x="1030499" y="4502196"/>
                  <a:pt x="0" y="3465876"/>
                </a:cubicBezTo>
                <a:close/>
              </a:path>
            </a:pathLst>
          </a:custGeom>
        </p:spPr>
        <p:txBody>
          <a:bodyPr/>
          <a:lstStyle/>
          <a:p>
            <a:endParaRPr lang="en-US"/>
          </a:p>
        </p:txBody>
      </p:sp>
    </p:spTree>
    <p:extLst>
      <p:ext uri="{BB962C8B-B14F-4D97-AF65-F5344CB8AC3E}">
        <p14:creationId xmlns:p14="http://schemas.microsoft.com/office/powerpoint/2010/main" val="2214124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bg1"/>
            </a:gs>
            <a:gs pos="87000">
              <a:schemeClr val="bg1">
                <a:lumMod val="90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3D85-D253-18DA-DFC7-FF486BCC8A91}"/>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31FB352A-8A8E-B6B0-9815-7CA7C94C56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82424DB-538E-EE4D-8A9E-7C9B84085D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Picture 7">
            <a:extLst>
              <a:ext uri="{FF2B5EF4-FFF2-40B4-BE49-F238E27FC236}">
                <a16:creationId xmlns:a16="http://schemas.microsoft.com/office/drawing/2014/main" id="{F4F639F1-85D8-3A98-AE72-7650318D37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Tree>
    <p:extLst>
      <p:ext uri="{BB962C8B-B14F-4D97-AF65-F5344CB8AC3E}">
        <p14:creationId xmlns:p14="http://schemas.microsoft.com/office/powerpoint/2010/main" val="3389014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bg>
      <p:bgPr>
        <a:gradFill>
          <a:gsLst>
            <a:gs pos="0">
              <a:schemeClr val="tx1"/>
            </a:gs>
            <a:gs pos="95000">
              <a:schemeClr val="accent1">
                <a:lumMod val="82000"/>
              </a:schemeClr>
            </a:gs>
            <a:gs pos="4500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3D85-D253-18DA-DFC7-FF486BCC8A9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1FB352A-8A8E-B6B0-9815-7CA7C94C569F}"/>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82424DB-538E-EE4D-8A9E-7C9B84085DC1}"/>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Picture 7">
            <a:extLst>
              <a:ext uri="{FF2B5EF4-FFF2-40B4-BE49-F238E27FC236}">
                <a16:creationId xmlns:a16="http://schemas.microsoft.com/office/drawing/2014/main" id="{F4F639F1-85D8-3A98-AE72-7650318D37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Tree>
    <p:extLst>
      <p:ext uri="{BB962C8B-B14F-4D97-AF65-F5344CB8AC3E}">
        <p14:creationId xmlns:p14="http://schemas.microsoft.com/office/powerpoint/2010/main" val="4063199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bg1"/>
            </a:gs>
            <a:gs pos="87000">
              <a:schemeClr val="bg1">
                <a:lumMod val="90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5C53-F02D-47DB-7683-ECA0F2A9666F}"/>
              </a:ext>
            </a:extLst>
          </p:cNvPr>
          <p:cNvSpPr>
            <a:spLocks noGrp="1"/>
          </p:cNvSpPr>
          <p:nvPr>
            <p:ph type="title"/>
          </p:nvPr>
        </p:nvSpPr>
        <p:spPr/>
        <p:txBody>
          <a:bodyPr/>
          <a:lstStyle>
            <a:lvl1pPr>
              <a:defRPr>
                <a:solidFill>
                  <a:schemeClr val="accent2"/>
                </a:solidFill>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20B8B2EE-18D9-9974-9626-CD2FA9782C5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Tree>
    <p:extLst>
      <p:ext uri="{BB962C8B-B14F-4D97-AF65-F5344CB8AC3E}">
        <p14:creationId xmlns:p14="http://schemas.microsoft.com/office/powerpoint/2010/main" val="2375870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0">
              <a:schemeClr val="bg1"/>
            </a:gs>
            <a:gs pos="87000">
              <a:schemeClr val="bg1">
                <a:lumMod val="90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D38C-E062-4EB1-416D-76060F50E89E}"/>
              </a:ext>
            </a:extLst>
          </p:cNvPr>
          <p:cNvSpPr>
            <a:spLocks noGrp="1"/>
          </p:cNvSpPr>
          <p:nvPr>
            <p:ph type="title"/>
          </p:nvPr>
        </p:nvSpPr>
        <p:spPr>
          <a:xfrm>
            <a:off x="839788" y="457200"/>
            <a:ext cx="3932237" cy="1600200"/>
          </a:xfrm>
        </p:spPr>
        <p:txBody>
          <a:bodyPr anchor="b"/>
          <a:lstStyle>
            <a:lvl1pPr>
              <a:defRPr sz="3200">
                <a:solidFill>
                  <a:schemeClr val="accent2"/>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82C97E8-78AD-5F43-DD6F-A203372B3B5F}"/>
              </a:ext>
            </a:extLst>
          </p:cNvPr>
          <p:cNvSpPr>
            <a:spLocks noGrp="1"/>
          </p:cNvSpPr>
          <p:nvPr>
            <p:ph idx="1"/>
          </p:nvPr>
        </p:nvSpPr>
        <p:spPr>
          <a:xfrm>
            <a:off x="5183188" y="987425"/>
            <a:ext cx="6172200" cy="5588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04D7178-C439-F26A-CBB0-14D753239CD4}"/>
              </a:ext>
            </a:extLst>
          </p:cNvPr>
          <p:cNvSpPr>
            <a:spLocks noGrp="1"/>
          </p:cNvSpPr>
          <p:nvPr>
            <p:ph type="body" sz="half" idx="2"/>
          </p:nvPr>
        </p:nvSpPr>
        <p:spPr>
          <a:xfrm>
            <a:off x="839788" y="2057400"/>
            <a:ext cx="3932237" cy="45182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A43BBC0A-1B77-6A46-51E6-6F9EE8D168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Tree>
    <p:extLst>
      <p:ext uri="{BB962C8B-B14F-4D97-AF65-F5344CB8AC3E}">
        <p14:creationId xmlns:p14="http://schemas.microsoft.com/office/powerpoint/2010/main" val="4071591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bg1"/>
            </a:gs>
            <a:gs pos="87000">
              <a:schemeClr val="bg1">
                <a:lumMod val="90000"/>
              </a:schemeClr>
            </a:gs>
          </a:gsLst>
          <a:path path="circle">
            <a:fillToRect r="100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4301B-6BFA-8DE7-3BD1-74F343592C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Tree>
    <p:extLst>
      <p:ext uri="{BB962C8B-B14F-4D97-AF65-F5344CB8AC3E}">
        <p14:creationId xmlns:p14="http://schemas.microsoft.com/office/powerpoint/2010/main" val="47368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gradFill>
          <a:gsLst>
            <a:gs pos="0">
              <a:schemeClr val="tx1"/>
            </a:gs>
            <a:gs pos="45000">
              <a:srgbClr val="006395"/>
            </a:gs>
            <a:gs pos="95000">
              <a:schemeClr val="tx1">
                <a:lumMod val="82000"/>
              </a:schemeClr>
            </a:gs>
          </a:gsLst>
          <a:path path="circle">
            <a:fillToRect r="100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4301B-6BFA-8DE7-3BD1-74F343592C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Tree>
    <p:extLst>
      <p:ext uri="{BB962C8B-B14F-4D97-AF65-F5344CB8AC3E}">
        <p14:creationId xmlns:p14="http://schemas.microsoft.com/office/powerpoint/2010/main" val="411794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gradFill flip="none" rotWithShape="1">
          <a:gsLst>
            <a:gs pos="45000">
              <a:schemeClr val="accent1"/>
            </a:gs>
            <a:gs pos="0">
              <a:schemeClr val="accent1"/>
            </a:gs>
            <a:gs pos="95000">
              <a:schemeClr val="tx1">
                <a:lumMod val="72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4626AE-F7EE-6349-F35C-D48A0E57D94A}"/>
              </a:ext>
            </a:extLst>
          </p:cNvPr>
          <p:cNvSpPr>
            <a:spLocks noGrp="1"/>
          </p:cNvSpPr>
          <p:nvPr>
            <p:ph type="pic" sz="quarter" idx="16"/>
          </p:nvPr>
        </p:nvSpPr>
        <p:spPr>
          <a:xfrm>
            <a:off x="-26893" y="274732"/>
            <a:ext cx="3431904" cy="6623610"/>
          </a:xfrm>
          <a:custGeom>
            <a:avLst/>
            <a:gdLst>
              <a:gd name="connsiteX0" fmla="*/ 0 w 3414713"/>
              <a:gd name="connsiteY0" fmla="*/ 6556375 h 6556375"/>
              <a:gd name="connsiteX1" fmla="*/ 0 w 3414713"/>
              <a:gd name="connsiteY1" fmla="*/ 0 h 6556375"/>
              <a:gd name="connsiteX2" fmla="*/ 3414713 w 3414713"/>
              <a:gd name="connsiteY2" fmla="*/ 6556375 h 6556375"/>
              <a:gd name="connsiteX3" fmla="*/ 0 w 3414713"/>
              <a:gd name="connsiteY3" fmla="*/ 6556375 h 6556375"/>
              <a:gd name="connsiteX0" fmla="*/ 0 w 3414713"/>
              <a:gd name="connsiteY0" fmla="*/ 6556375 h 6556375"/>
              <a:gd name="connsiteX1" fmla="*/ 0 w 3414713"/>
              <a:gd name="connsiteY1" fmla="*/ 0 h 6556375"/>
              <a:gd name="connsiteX2" fmla="*/ 3414713 w 3414713"/>
              <a:gd name="connsiteY2" fmla="*/ 3477510 h 6556375"/>
              <a:gd name="connsiteX3" fmla="*/ 0 w 3414713"/>
              <a:gd name="connsiteY3" fmla="*/ 6556375 h 6556375"/>
              <a:gd name="connsiteX0" fmla="*/ 0 w 3414713"/>
              <a:gd name="connsiteY0" fmla="*/ 6556375 h 6556375"/>
              <a:gd name="connsiteX1" fmla="*/ 0 w 3414713"/>
              <a:gd name="connsiteY1" fmla="*/ 0 h 6556375"/>
              <a:gd name="connsiteX2" fmla="*/ 3414713 w 3414713"/>
              <a:gd name="connsiteY2" fmla="*/ 3477510 h 6556375"/>
              <a:gd name="connsiteX3" fmla="*/ 532435 w 3414713"/>
              <a:gd name="connsiteY3" fmla="*/ 6064451 h 6556375"/>
              <a:gd name="connsiteX4" fmla="*/ 0 w 3414713"/>
              <a:gd name="connsiteY4" fmla="*/ 6556375 h 6556375"/>
              <a:gd name="connsiteX0" fmla="*/ 0 w 3414713"/>
              <a:gd name="connsiteY0" fmla="*/ 6556375 h 6562163"/>
              <a:gd name="connsiteX1" fmla="*/ 0 w 3414713"/>
              <a:gd name="connsiteY1" fmla="*/ 0 h 6562163"/>
              <a:gd name="connsiteX2" fmla="*/ 3414713 w 3414713"/>
              <a:gd name="connsiteY2" fmla="*/ 3477510 h 6562163"/>
              <a:gd name="connsiteX3" fmla="*/ 324091 w 3414713"/>
              <a:gd name="connsiteY3" fmla="*/ 6562163 h 6562163"/>
              <a:gd name="connsiteX4" fmla="*/ 0 w 3414713"/>
              <a:gd name="connsiteY4" fmla="*/ 6556375 h 6562163"/>
              <a:gd name="connsiteX0" fmla="*/ 0 w 3391563"/>
              <a:gd name="connsiteY0" fmla="*/ 6556375 h 6562163"/>
              <a:gd name="connsiteX1" fmla="*/ 0 w 3391563"/>
              <a:gd name="connsiteY1" fmla="*/ 0 h 6562163"/>
              <a:gd name="connsiteX2" fmla="*/ 3391563 w 3391563"/>
              <a:gd name="connsiteY2" fmla="*/ 3465936 h 6562163"/>
              <a:gd name="connsiteX3" fmla="*/ 324091 w 3391563"/>
              <a:gd name="connsiteY3" fmla="*/ 6562163 h 6562163"/>
              <a:gd name="connsiteX4" fmla="*/ 0 w 3391563"/>
              <a:gd name="connsiteY4" fmla="*/ 6556375 h 6562163"/>
              <a:gd name="connsiteX0" fmla="*/ 26788 w 3418351"/>
              <a:gd name="connsiteY0" fmla="*/ 6583269 h 6589057"/>
              <a:gd name="connsiteX1" fmla="*/ 0 w 3418351"/>
              <a:gd name="connsiteY1" fmla="*/ 0 h 6589057"/>
              <a:gd name="connsiteX2" fmla="*/ 3418351 w 3418351"/>
              <a:gd name="connsiteY2" fmla="*/ 3492830 h 6589057"/>
              <a:gd name="connsiteX3" fmla="*/ 350879 w 3418351"/>
              <a:gd name="connsiteY3" fmla="*/ 6589057 h 6589057"/>
              <a:gd name="connsiteX4" fmla="*/ 26788 w 3418351"/>
              <a:gd name="connsiteY4" fmla="*/ 6583269 h 6589057"/>
              <a:gd name="connsiteX0" fmla="*/ 0 w 3418351"/>
              <a:gd name="connsiteY0" fmla="*/ 6623610 h 6623610"/>
              <a:gd name="connsiteX1" fmla="*/ 0 w 3418351"/>
              <a:gd name="connsiteY1" fmla="*/ 0 h 6623610"/>
              <a:gd name="connsiteX2" fmla="*/ 3418351 w 3418351"/>
              <a:gd name="connsiteY2" fmla="*/ 3492830 h 6623610"/>
              <a:gd name="connsiteX3" fmla="*/ 350879 w 3418351"/>
              <a:gd name="connsiteY3" fmla="*/ 6589057 h 6623610"/>
              <a:gd name="connsiteX4" fmla="*/ 0 w 3418351"/>
              <a:gd name="connsiteY4" fmla="*/ 6623610 h 6623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8351" h="6623610">
                <a:moveTo>
                  <a:pt x="0" y="6623610"/>
                </a:moveTo>
                <a:lnTo>
                  <a:pt x="0" y="0"/>
                </a:lnTo>
                <a:lnTo>
                  <a:pt x="3418351" y="3492830"/>
                </a:lnTo>
                <a:lnTo>
                  <a:pt x="350879" y="6589057"/>
                </a:lnTo>
                <a:lnTo>
                  <a:pt x="0" y="6623610"/>
                </a:lnTo>
                <a:close/>
              </a:path>
            </a:pathLst>
          </a:custGeom>
        </p:spPr>
        <p:txBody>
          <a:bodyPr/>
          <a:lstStyle/>
          <a:p>
            <a:endParaRPr lang="en-US"/>
          </a:p>
        </p:txBody>
      </p:sp>
      <p:sp>
        <p:nvSpPr>
          <p:cNvPr id="23" name="Table Placeholder 22">
            <a:extLst>
              <a:ext uri="{FF2B5EF4-FFF2-40B4-BE49-F238E27FC236}">
                <a16:creationId xmlns:a16="http://schemas.microsoft.com/office/drawing/2014/main" id="{7E105E18-E1B7-C81F-B148-34659A2FD831}"/>
              </a:ext>
            </a:extLst>
          </p:cNvPr>
          <p:cNvSpPr>
            <a:spLocks noGrp="1"/>
          </p:cNvSpPr>
          <p:nvPr>
            <p:ph type="tbl" sz="quarter" idx="18"/>
          </p:nvPr>
        </p:nvSpPr>
        <p:spPr>
          <a:xfrm>
            <a:off x="4516438" y="2057400"/>
            <a:ext cx="6851650" cy="4089400"/>
          </a:xfrm>
        </p:spPr>
        <p:txBody>
          <a:bodyPr/>
          <a:lstStyle/>
          <a:p>
            <a:endParaRPr lang="en-US"/>
          </a:p>
        </p:txBody>
      </p:sp>
      <p:sp>
        <p:nvSpPr>
          <p:cNvPr id="24" name="Title 23">
            <a:extLst>
              <a:ext uri="{FF2B5EF4-FFF2-40B4-BE49-F238E27FC236}">
                <a16:creationId xmlns:a16="http://schemas.microsoft.com/office/drawing/2014/main" id="{CC985CA6-17A0-E605-45DC-97D233457730}"/>
              </a:ext>
            </a:extLst>
          </p:cNvPr>
          <p:cNvSpPr>
            <a:spLocks noGrp="1"/>
          </p:cNvSpPr>
          <p:nvPr>
            <p:ph type="title"/>
          </p:nvPr>
        </p:nvSpPr>
        <p:spPr>
          <a:xfrm>
            <a:off x="4516438" y="365125"/>
            <a:ext cx="6837362" cy="1325563"/>
          </a:xfrm>
        </p:spPr>
        <p:txBody>
          <a:bodyPr anchor="b"/>
          <a:lstStyle>
            <a:lvl1pPr>
              <a:defRPr>
                <a:solidFill>
                  <a:schemeClr val="bg1"/>
                </a:solidFill>
              </a:defRPr>
            </a:lvl1pPr>
          </a:lstStyle>
          <a:p>
            <a:r>
              <a:rPr lang="en-GB" dirty="0"/>
              <a:t>Click to edit Master title style</a:t>
            </a:r>
            <a:endParaRPr lang="en-US" dirty="0"/>
          </a:p>
        </p:txBody>
      </p:sp>
      <p:pic>
        <p:nvPicPr>
          <p:cNvPr id="25" name="Picture 24">
            <a:extLst>
              <a:ext uri="{FF2B5EF4-FFF2-40B4-BE49-F238E27FC236}">
                <a16:creationId xmlns:a16="http://schemas.microsoft.com/office/drawing/2014/main" id="{9AECD9F1-6898-2576-7AE0-6F3BA059ED0A}"/>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0"/>
            <a:ext cx="4084817" cy="6858001"/>
          </a:xfrm>
          <a:prstGeom prst="rect">
            <a:avLst/>
          </a:prstGeom>
        </p:spPr>
      </p:pic>
    </p:spTree>
    <p:extLst>
      <p:ext uri="{BB962C8B-B14F-4D97-AF65-F5344CB8AC3E}">
        <p14:creationId xmlns:p14="http://schemas.microsoft.com/office/powerpoint/2010/main" val="362154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bg1"/>
            </a:gs>
            <a:gs pos="87000">
              <a:schemeClr val="bg1">
                <a:lumMod val="90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3AB2F-1BAE-095D-5707-8CCC7F9236BE}"/>
              </a:ext>
            </a:extLst>
          </p:cNvPr>
          <p:cNvSpPr>
            <a:spLocks noGrp="1"/>
          </p:cNvSpPr>
          <p:nvPr>
            <p:ph type="title"/>
          </p:nvPr>
        </p:nvSpPr>
        <p:spPr>
          <a:xfrm>
            <a:off x="839788" y="365125"/>
            <a:ext cx="10515600" cy="1325563"/>
          </a:xfrm>
        </p:spPr>
        <p:txBody>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8C5E2012-12D6-FF2D-1DAF-CE7F450CA1C1}"/>
              </a:ext>
            </a:extLst>
          </p:cNvPr>
          <p:cNvSpPr>
            <a:spLocks noGrp="1"/>
          </p:cNvSpPr>
          <p:nvPr>
            <p:ph type="body" idx="1"/>
          </p:nvPr>
        </p:nvSpPr>
        <p:spPr>
          <a:xfrm>
            <a:off x="839788" y="1681163"/>
            <a:ext cx="50365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4B8EA8-48D4-46E0-81F1-21EE79BB671F}"/>
              </a:ext>
            </a:extLst>
          </p:cNvPr>
          <p:cNvSpPr>
            <a:spLocks noGrp="1"/>
          </p:cNvSpPr>
          <p:nvPr>
            <p:ph sz="half" idx="2"/>
          </p:nvPr>
        </p:nvSpPr>
        <p:spPr>
          <a:xfrm>
            <a:off x="839788" y="2505075"/>
            <a:ext cx="5036577" cy="3987800"/>
          </a:xfrm>
        </p:spPr>
        <p:txBody>
          <a:bodyPr/>
          <a:lstStyle>
            <a:lvl1pPr marL="0" indent="0">
              <a:lnSpc>
                <a:spcPct val="14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0"/>
            <a:endParaRPr lang="en-US" dirty="0"/>
          </a:p>
          <a:p>
            <a:pPr lvl="0"/>
            <a:endParaRPr lang="en-US" dirty="0"/>
          </a:p>
          <a:p>
            <a:pPr lvl="0"/>
            <a:endParaRPr lang="en-US" dirty="0"/>
          </a:p>
          <a:p>
            <a:pPr lvl="0"/>
            <a:endParaRPr lang="en-US" dirty="0"/>
          </a:p>
        </p:txBody>
      </p:sp>
      <p:sp>
        <p:nvSpPr>
          <p:cNvPr id="5" name="Text Placeholder 4">
            <a:extLst>
              <a:ext uri="{FF2B5EF4-FFF2-40B4-BE49-F238E27FC236}">
                <a16:creationId xmlns:a16="http://schemas.microsoft.com/office/drawing/2014/main" id="{D98FA6C3-3A15-6C3D-3911-3B9731B27A09}"/>
              </a:ext>
            </a:extLst>
          </p:cNvPr>
          <p:cNvSpPr>
            <a:spLocks noGrp="1"/>
          </p:cNvSpPr>
          <p:nvPr>
            <p:ph type="body" sz="quarter" idx="3"/>
          </p:nvPr>
        </p:nvSpPr>
        <p:spPr>
          <a:xfrm>
            <a:off x="6315636" y="1681163"/>
            <a:ext cx="50397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566118-E2EA-7B66-F2EE-8E343B535EFF}"/>
              </a:ext>
            </a:extLst>
          </p:cNvPr>
          <p:cNvSpPr>
            <a:spLocks noGrp="1"/>
          </p:cNvSpPr>
          <p:nvPr>
            <p:ph sz="quarter" idx="4"/>
          </p:nvPr>
        </p:nvSpPr>
        <p:spPr>
          <a:xfrm>
            <a:off x="6315636" y="2505075"/>
            <a:ext cx="5039751" cy="3987800"/>
          </a:xfrm>
        </p:spPr>
        <p:txBody>
          <a:bodyPr/>
          <a:lstStyle>
            <a:lvl1pPr marL="0" indent="0">
              <a:lnSpc>
                <a:spcPct val="140000"/>
              </a:lnSpc>
              <a:buNone/>
              <a:defRPr/>
            </a:lvl1pPr>
          </a:lstStyle>
          <a:p>
            <a:pPr lvl="0"/>
            <a:r>
              <a:rPr lang="en-US" dirty="0"/>
              <a:t>Click to edit Master text styles</a:t>
            </a:r>
          </a:p>
        </p:txBody>
      </p:sp>
      <p:pic>
        <p:nvPicPr>
          <p:cNvPr id="16" name="Picture 15">
            <a:extLst>
              <a:ext uri="{FF2B5EF4-FFF2-40B4-BE49-F238E27FC236}">
                <a16:creationId xmlns:a16="http://schemas.microsoft.com/office/drawing/2014/main" id="{78DC2E47-10FD-7865-3387-DA135A8C98E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Tree>
    <p:extLst>
      <p:ext uri="{BB962C8B-B14F-4D97-AF65-F5344CB8AC3E}">
        <p14:creationId xmlns:p14="http://schemas.microsoft.com/office/powerpoint/2010/main" val="692260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bg>
      <p:bgPr>
        <a:gradFill flip="none" rotWithShape="1">
          <a:gsLst>
            <a:gs pos="45000">
              <a:schemeClr val="accent1"/>
            </a:gs>
            <a:gs pos="0">
              <a:schemeClr val="accent1"/>
            </a:gs>
            <a:gs pos="95000">
              <a:schemeClr val="tx1">
                <a:lumMod val="82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3AB2F-1BAE-095D-5707-8CCC7F9236BE}"/>
              </a:ext>
            </a:extLst>
          </p:cNvPr>
          <p:cNvSpPr>
            <a:spLocks noGrp="1"/>
          </p:cNvSpPr>
          <p:nvPr>
            <p:ph type="title"/>
          </p:nvPr>
        </p:nvSpPr>
        <p:spPr>
          <a:xfrm>
            <a:off x="551329" y="1179512"/>
            <a:ext cx="3099192" cy="1325563"/>
          </a:xfrm>
        </p:spPr>
        <p:txBody>
          <a:bodyPr/>
          <a:lstStyle>
            <a:lvl1pPr algn="r">
              <a:defRPr sz="3600">
                <a:solidFill>
                  <a:schemeClr val="bg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8C5E2012-12D6-FF2D-1DAF-CE7F450CA1C1}"/>
              </a:ext>
            </a:extLst>
          </p:cNvPr>
          <p:cNvSpPr>
            <a:spLocks noGrp="1"/>
          </p:cNvSpPr>
          <p:nvPr>
            <p:ph type="body" idx="1"/>
          </p:nvPr>
        </p:nvSpPr>
        <p:spPr>
          <a:xfrm>
            <a:off x="4065494" y="1156730"/>
            <a:ext cx="3626224" cy="823912"/>
          </a:xfrm>
        </p:spPr>
        <p:txBody>
          <a:bodyPr anchor="t"/>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F4B8EA8-48D4-46E0-81F1-21EE79BB671F}"/>
              </a:ext>
            </a:extLst>
          </p:cNvPr>
          <p:cNvSpPr>
            <a:spLocks noGrp="1"/>
          </p:cNvSpPr>
          <p:nvPr>
            <p:ph sz="half" idx="2"/>
          </p:nvPr>
        </p:nvSpPr>
        <p:spPr>
          <a:xfrm>
            <a:off x="4065494" y="1980642"/>
            <a:ext cx="3626224" cy="4514287"/>
          </a:xfrm>
        </p:spPr>
        <p:txBody>
          <a:bodyPr/>
          <a:lstStyle>
            <a:lvl1pPr marL="0" indent="0">
              <a:lnSpc>
                <a:spcPct val="120000"/>
              </a:lnSpc>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Text Placeholder 4">
            <a:extLst>
              <a:ext uri="{FF2B5EF4-FFF2-40B4-BE49-F238E27FC236}">
                <a16:creationId xmlns:a16="http://schemas.microsoft.com/office/drawing/2014/main" id="{D98FA6C3-3A15-6C3D-3911-3B9731B27A09}"/>
              </a:ext>
            </a:extLst>
          </p:cNvPr>
          <p:cNvSpPr>
            <a:spLocks noGrp="1"/>
          </p:cNvSpPr>
          <p:nvPr>
            <p:ph type="body" sz="quarter" idx="3"/>
          </p:nvPr>
        </p:nvSpPr>
        <p:spPr>
          <a:xfrm>
            <a:off x="7916844" y="1156730"/>
            <a:ext cx="3626224" cy="823912"/>
          </a:xfrm>
        </p:spPr>
        <p:txBody>
          <a:bodyPr anchor="t"/>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566118-E2EA-7B66-F2EE-8E343B535EFF}"/>
              </a:ext>
            </a:extLst>
          </p:cNvPr>
          <p:cNvSpPr>
            <a:spLocks noGrp="1"/>
          </p:cNvSpPr>
          <p:nvPr>
            <p:ph sz="quarter" idx="4"/>
          </p:nvPr>
        </p:nvSpPr>
        <p:spPr>
          <a:xfrm>
            <a:off x="7916844" y="1980642"/>
            <a:ext cx="3626224" cy="4514287"/>
          </a:xfrm>
        </p:spPr>
        <p:txBody>
          <a:bodyPr/>
          <a:lstStyle>
            <a:lvl1pPr marL="0" indent="0">
              <a:lnSpc>
                <a:spcPct val="120000"/>
              </a:lnSpc>
              <a:buNone/>
              <a:defRPr>
                <a:solidFill>
                  <a:schemeClr val="bg1"/>
                </a:solidFill>
              </a:defRPr>
            </a:lvl1pPr>
          </a:lstStyle>
          <a:p>
            <a:pPr lvl="0"/>
            <a:r>
              <a:rPr lang="en-US" dirty="0"/>
              <a:t>Click to edit Master text styles</a:t>
            </a:r>
          </a:p>
        </p:txBody>
      </p:sp>
      <p:pic>
        <p:nvPicPr>
          <p:cNvPr id="13" name="Picture 12">
            <a:extLst>
              <a:ext uri="{FF2B5EF4-FFF2-40B4-BE49-F238E27FC236}">
                <a16:creationId xmlns:a16="http://schemas.microsoft.com/office/drawing/2014/main" id="{1C88C3CB-AAEA-0082-18DD-4998CBDCC6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pic>
        <p:nvPicPr>
          <p:cNvPr id="14" name="Picture 13">
            <a:extLst>
              <a:ext uri="{FF2B5EF4-FFF2-40B4-BE49-F238E27FC236}">
                <a16:creationId xmlns:a16="http://schemas.microsoft.com/office/drawing/2014/main" id="{D0E7909B-8379-82B5-F077-D066AFDFD702}"/>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flipH="1">
            <a:off x="-1" y="1569244"/>
            <a:ext cx="2634298" cy="5288756"/>
          </a:xfrm>
          <a:prstGeom prst="rect">
            <a:avLst/>
          </a:prstGeom>
        </p:spPr>
      </p:pic>
      <p:sp>
        <p:nvSpPr>
          <p:cNvPr id="17" name="Picture Placeholder 16">
            <a:extLst>
              <a:ext uri="{FF2B5EF4-FFF2-40B4-BE49-F238E27FC236}">
                <a16:creationId xmlns:a16="http://schemas.microsoft.com/office/drawing/2014/main" id="{1662D019-5751-EDA8-A08A-E85B601724C9}"/>
              </a:ext>
            </a:extLst>
          </p:cNvPr>
          <p:cNvSpPr>
            <a:spLocks noGrp="1"/>
          </p:cNvSpPr>
          <p:nvPr>
            <p:ph type="pic" sz="quarter" idx="10"/>
          </p:nvPr>
        </p:nvSpPr>
        <p:spPr>
          <a:xfrm>
            <a:off x="-39938" y="3315635"/>
            <a:ext cx="1994010" cy="3461707"/>
          </a:xfrm>
          <a:custGeom>
            <a:avLst/>
            <a:gdLst>
              <a:gd name="connsiteX0" fmla="*/ 0 w 2001838"/>
              <a:gd name="connsiteY0" fmla="*/ 3429000 h 3429000"/>
              <a:gd name="connsiteX1" fmla="*/ 500460 w 2001838"/>
              <a:gd name="connsiteY1" fmla="*/ 0 h 3429000"/>
              <a:gd name="connsiteX2" fmla="*/ 1501379 w 2001838"/>
              <a:gd name="connsiteY2" fmla="*/ 0 h 3429000"/>
              <a:gd name="connsiteX3" fmla="*/ 2001838 w 2001838"/>
              <a:gd name="connsiteY3" fmla="*/ 3429000 h 3429000"/>
              <a:gd name="connsiteX4" fmla="*/ 0 w 2001838"/>
              <a:gd name="connsiteY4" fmla="*/ 3429000 h 3429000"/>
              <a:gd name="connsiteX0" fmla="*/ 2049 w 2003887"/>
              <a:gd name="connsiteY0" fmla="*/ 3519617 h 3519617"/>
              <a:gd name="connsiteX1" fmla="*/ 0 w 2003887"/>
              <a:gd name="connsiteY1" fmla="*/ 0 h 3519617"/>
              <a:gd name="connsiteX2" fmla="*/ 1503428 w 2003887"/>
              <a:gd name="connsiteY2" fmla="*/ 90617 h 3519617"/>
              <a:gd name="connsiteX3" fmla="*/ 2003887 w 2003887"/>
              <a:gd name="connsiteY3" fmla="*/ 3519617 h 3519617"/>
              <a:gd name="connsiteX4" fmla="*/ 2049 w 2003887"/>
              <a:gd name="connsiteY4" fmla="*/ 3519617 h 3519617"/>
              <a:gd name="connsiteX0" fmla="*/ 2049 w 2003887"/>
              <a:gd name="connsiteY0" fmla="*/ 3519617 h 3519617"/>
              <a:gd name="connsiteX1" fmla="*/ 0 w 2003887"/>
              <a:gd name="connsiteY1" fmla="*/ 0 h 3519617"/>
              <a:gd name="connsiteX2" fmla="*/ 1989460 w 2003887"/>
              <a:gd name="connsiteY2" fmla="*/ 1993557 h 3519617"/>
              <a:gd name="connsiteX3" fmla="*/ 2003887 w 2003887"/>
              <a:gd name="connsiteY3" fmla="*/ 3519617 h 3519617"/>
              <a:gd name="connsiteX4" fmla="*/ 2049 w 2003887"/>
              <a:gd name="connsiteY4" fmla="*/ 3519617 h 3519617"/>
              <a:gd name="connsiteX0" fmla="*/ 2049 w 1989460"/>
              <a:gd name="connsiteY0" fmla="*/ 3519617 h 3519617"/>
              <a:gd name="connsiteX1" fmla="*/ 0 w 1989460"/>
              <a:gd name="connsiteY1" fmla="*/ 0 h 3519617"/>
              <a:gd name="connsiteX2" fmla="*/ 1989460 w 1989460"/>
              <a:gd name="connsiteY2" fmla="*/ 1993557 h 3519617"/>
              <a:gd name="connsiteX3" fmla="*/ 586979 w 1989460"/>
              <a:gd name="connsiteY3" fmla="*/ 3420763 h 3519617"/>
              <a:gd name="connsiteX4" fmla="*/ 2049 w 1989460"/>
              <a:gd name="connsiteY4" fmla="*/ 3519617 h 3519617"/>
              <a:gd name="connsiteX0" fmla="*/ 2049 w 1989460"/>
              <a:gd name="connsiteY0" fmla="*/ 3429001 h 3429001"/>
              <a:gd name="connsiteX1" fmla="*/ 0 w 1989460"/>
              <a:gd name="connsiteY1" fmla="*/ 0 h 3429001"/>
              <a:gd name="connsiteX2" fmla="*/ 1989460 w 1989460"/>
              <a:gd name="connsiteY2" fmla="*/ 1993557 h 3429001"/>
              <a:gd name="connsiteX3" fmla="*/ 586979 w 1989460"/>
              <a:gd name="connsiteY3" fmla="*/ 3420763 h 3429001"/>
              <a:gd name="connsiteX4" fmla="*/ 2049 w 1989460"/>
              <a:gd name="connsiteY4" fmla="*/ 3429001 h 3429001"/>
              <a:gd name="connsiteX0" fmla="*/ 6599 w 1994010"/>
              <a:gd name="connsiteY0" fmla="*/ 3451748 h 3451748"/>
              <a:gd name="connsiteX1" fmla="*/ 0 w 1994010"/>
              <a:gd name="connsiteY1" fmla="*/ 0 h 3451748"/>
              <a:gd name="connsiteX2" fmla="*/ 1994010 w 1994010"/>
              <a:gd name="connsiteY2" fmla="*/ 2016304 h 3451748"/>
              <a:gd name="connsiteX3" fmla="*/ 591529 w 1994010"/>
              <a:gd name="connsiteY3" fmla="*/ 3443510 h 3451748"/>
              <a:gd name="connsiteX4" fmla="*/ 6599 w 1994010"/>
              <a:gd name="connsiteY4" fmla="*/ 3451748 h 3451748"/>
              <a:gd name="connsiteX0" fmla="*/ 6599 w 1994010"/>
              <a:gd name="connsiteY0" fmla="*/ 3451748 h 3461707"/>
              <a:gd name="connsiteX1" fmla="*/ 0 w 1994010"/>
              <a:gd name="connsiteY1" fmla="*/ 0 h 3461707"/>
              <a:gd name="connsiteX2" fmla="*/ 1994010 w 1994010"/>
              <a:gd name="connsiteY2" fmla="*/ 2016304 h 3461707"/>
              <a:gd name="connsiteX3" fmla="*/ 568783 w 1994010"/>
              <a:gd name="connsiteY3" fmla="*/ 3461707 h 3461707"/>
              <a:gd name="connsiteX4" fmla="*/ 6599 w 1994010"/>
              <a:gd name="connsiteY4" fmla="*/ 3451748 h 3461707"/>
              <a:gd name="connsiteX0" fmla="*/ 6599 w 1994010"/>
              <a:gd name="connsiteY0" fmla="*/ 3460846 h 3461707"/>
              <a:gd name="connsiteX1" fmla="*/ 0 w 1994010"/>
              <a:gd name="connsiteY1" fmla="*/ 0 h 3461707"/>
              <a:gd name="connsiteX2" fmla="*/ 1994010 w 1994010"/>
              <a:gd name="connsiteY2" fmla="*/ 2016304 h 3461707"/>
              <a:gd name="connsiteX3" fmla="*/ 568783 w 1994010"/>
              <a:gd name="connsiteY3" fmla="*/ 3461707 h 3461707"/>
              <a:gd name="connsiteX4" fmla="*/ 6599 w 1994010"/>
              <a:gd name="connsiteY4" fmla="*/ 3460846 h 34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010" h="3461707">
                <a:moveTo>
                  <a:pt x="6599" y="3460846"/>
                </a:moveTo>
                <a:cubicBezTo>
                  <a:pt x="4399" y="2310263"/>
                  <a:pt x="2200" y="1150583"/>
                  <a:pt x="0" y="0"/>
                </a:cubicBezTo>
                <a:lnTo>
                  <a:pt x="1994010" y="2016304"/>
                </a:lnTo>
                <a:lnTo>
                  <a:pt x="568783" y="3461707"/>
                </a:lnTo>
                <a:lnTo>
                  <a:pt x="6599" y="3460846"/>
                </a:lnTo>
                <a:close/>
              </a:path>
            </a:pathLst>
          </a:custGeom>
        </p:spPr>
        <p:txBody>
          <a:bodyPr/>
          <a:lstStyle/>
          <a:p>
            <a:endParaRPr lang="en-US" dirty="0"/>
          </a:p>
        </p:txBody>
      </p:sp>
    </p:spTree>
    <p:extLst>
      <p:ext uri="{BB962C8B-B14F-4D97-AF65-F5344CB8AC3E}">
        <p14:creationId xmlns:p14="http://schemas.microsoft.com/office/powerpoint/2010/main" val="911392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bg1"/>
            </a:gs>
            <a:gs pos="87000">
              <a:schemeClr val="bg1">
                <a:lumMod val="90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6DBC-2BAA-B5BD-3173-3B3A13347835}"/>
              </a:ext>
            </a:extLst>
          </p:cNvPr>
          <p:cNvSpPr>
            <a:spLocks noGrp="1"/>
          </p:cNvSpPr>
          <p:nvPr>
            <p:ph type="title"/>
          </p:nvPr>
        </p:nvSpPr>
        <p:spPr/>
        <p:txBody>
          <a:bodyPr/>
          <a:lstStyle>
            <a:lvl1pPr>
              <a:defRPr>
                <a:solidFill>
                  <a:schemeClr val="accent2"/>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A868E6F-C015-FF45-D066-1D27E912C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Picture 7">
            <a:extLst>
              <a:ext uri="{FF2B5EF4-FFF2-40B4-BE49-F238E27FC236}">
                <a16:creationId xmlns:a16="http://schemas.microsoft.com/office/drawing/2014/main" id="{41A91409-44B2-8187-8129-990B761A60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Tree>
    <p:extLst>
      <p:ext uri="{BB962C8B-B14F-4D97-AF65-F5344CB8AC3E}">
        <p14:creationId xmlns:p14="http://schemas.microsoft.com/office/powerpoint/2010/main" val="4195690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a:gsLst>
            <a:gs pos="0">
              <a:schemeClr val="bg1"/>
            </a:gs>
            <a:gs pos="87000">
              <a:schemeClr val="bg1">
                <a:lumMod val="90000"/>
              </a:schemeClr>
            </a:gs>
          </a:gsLst>
          <a:path path="circle">
            <a:fillToRect r="100000" b="100000"/>
          </a:path>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A91409-44B2-8187-8129-990B761A60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pic>
        <p:nvPicPr>
          <p:cNvPr id="10" name="Picture 9">
            <a:extLst>
              <a:ext uri="{FF2B5EF4-FFF2-40B4-BE49-F238E27FC236}">
                <a16:creationId xmlns:a16="http://schemas.microsoft.com/office/drawing/2014/main" id="{53833602-BFA4-3F78-0ECB-F3FE67847797}"/>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582121" y="-1"/>
            <a:ext cx="2609880" cy="4733365"/>
          </a:xfrm>
          <a:prstGeom prst="rect">
            <a:avLst/>
          </a:prstGeom>
        </p:spPr>
      </p:pic>
      <p:sp>
        <p:nvSpPr>
          <p:cNvPr id="11" name="Title 1">
            <a:extLst>
              <a:ext uri="{FF2B5EF4-FFF2-40B4-BE49-F238E27FC236}">
                <a16:creationId xmlns:a16="http://schemas.microsoft.com/office/drawing/2014/main" id="{D8733026-4FF1-5755-C5F3-CF40ACD07C59}"/>
              </a:ext>
            </a:extLst>
          </p:cNvPr>
          <p:cNvSpPr>
            <a:spLocks noGrp="1"/>
          </p:cNvSpPr>
          <p:nvPr>
            <p:ph type="title"/>
          </p:nvPr>
        </p:nvSpPr>
        <p:spPr>
          <a:xfrm>
            <a:off x="838200" y="365125"/>
            <a:ext cx="8514347" cy="1325563"/>
          </a:xfrm>
        </p:spPr>
        <p:txBody>
          <a:bodyPr/>
          <a:lstStyle/>
          <a:p>
            <a:endParaRPr lang="en-AU" dirty="0"/>
          </a:p>
        </p:txBody>
      </p:sp>
      <p:sp>
        <p:nvSpPr>
          <p:cNvPr id="16" name="Text Placeholder 15">
            <a:extLst>
              <a:ext uri="{FF2B5EF4-FFF2-40B4-BE49-F238E27FC236}">
                <a16:creationId xmlns:a16="http://schemas.microsoft.com/office/drawing/2014/main" id="{2A094013-412F-FE85-D5A1-E628DE47F9B4}"/>
              </a:ext>
            </a:extLst>
          </p:cNvPr>
          <p:cNvSpPr>
            <a:spLocks noGrp="1"/>
          </p:cNvSpPr>
          <p:nvPr>
            <p:ph type="body" sz="quarter" idx="10"/>
          </p:nvPr>
        </p:nvSpPr>
        <p:spPr>
          <a:xfrm>
            <a:off x="838200" y="1825625"/>
            <a:ext cx="7727950" cy="44942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Picture Placeholder 17">
            <a:extLst>
              <a:ext uri="{FF2B5EF4-FFF2-40B4-BE49-F238E27FC236}">
                <a16:creationId xmlns:a16="http://schemas.microsoft.com/office/drawing/2014/main" id="{0B0E6858-E91F-8F90-ACB9-11FC4AA0593B}"/>
              </a:ext>
            </a:extLst>
          </p:cNvPr>
          <p:cNvSpPr>
            <a:spLocks noGrp="1"/>
          </p:cNvSpPr>
          <p:nvPr>
            <p:ph type="pic" sz="quarter" idx="11"/>
          </p:nvPr>
        </p:nvSpPr>
        <p:spPr>
          <a:xfrm>
            <a:off x="10041148" y="-8424"/>
            <a:ext cx="2166399" cy="3701331"/>
          </a:xfrm>
          <a:custGeom>
            <a:avLst/>
            <a:gdLst>
              <a:gd name="connsiteX0" fmla="*/ 0 w 3176587"/>
              <a:gd name="connsiteY0" fmla="*/ 3898900 h 3898900"/>
              <a:gd name="connsiteX1" fmla="*/ 794147 w 3176587"/>
              <a:gd name="connsiteY1" fmla="*/ 0 h 3898900"/>
              <a:gd name="connsiteX2" fmla="*/ 2382440 w 3176587"/>
              <a:gd name="connsiteY2" fmla="*/ 0 h 3898900"/>
              <a:gd name="connsiteX3" fmla="*/ 3176587 w 3176587"/>
              <a:gd name="connsiteY3" fmla="*/ 3898900 h 3898900"/>
              <a:gd name="connsiteX4" fmla="*/ 0 w 3176587"/>
              <a:gd name="connsiteY4" fmla="*/ 3898900 h 3898900"/>
              <a:gd name="connsiteX0" fmla="*/ 0 w 3176587"/>
              <a:gd name="connsiteY0" fmla="*/ 3912347 h 3912347"/>
              <a:gd name="connsiteX1" fmla="*/ 1574077 w 3176587"/>
              <a:gd name="connsiteY1" fmla="*/ 0 h 3912347"/>
              <a:gd name="connsiteX2" fmla="*/ 2382440 w 3176587"/>
              <a:gd name="connsiteY2" fmla="*/ 13447 h 3912347"/>
              <a:gd name="connsiteX3" fmla="*/ 3176587 w 3176587"/>
              <a:gd name="connsiteY3" fmla="*/ 3912347 h 3912347"/>
              <a:gd name="connsiteX4" fmla="*/ 0 w 3176587"/>
              <a:gd name="connsiteY4" fmla="*/ 3912347 h 3912347"/>
              <a:gd name="connsiteX0" fmla="*/ 0 w 3176587"/>
              <a:gd name="connsiteY0" fmla="*/ 3912347 h 3912347"/>
              <a:gd name="connsiteX1" fmla="*/ 1574077 w 3176587"/>
              <a:gd name="connsiteY1" fmla="*/ 0 h 3912347"/>
              <a:gd name="connsiteX2" fmla="*/ 2261859 w 3176587"/>
              <a:gd name="connsiteY2" fmla="*/ 8422 h 3912347"/>
              <a:gd name="connsiteX3" fmla="*/ 3176587 w 3176587"/>
              <a:gd name="connsiteY3" fmla="*/ 3912347 h 3912347"/>
              <a:gd name="connsiteX4" fmla="*/ 0 w 3176587"/>
              <a:gd name="connsiteY4" fmla="*/ 3912347 h 3912347"/>
              <a:gd name="connsiteX0" fmla="*/ 0 w 2261859"/>
              <a:gd name="connsiteY0" fmla="*/ 3912347 h 3912347"/>
              <a:gd name="connsiteX1" fmla="*/ 1574077 w 2261859"/>
              <a:gd name="connsiteY1" fmla="*/ 0 h 3912347"/>
              <a:gd name="connsiteX2" fmla="*/ 2261859 w 2261859"/>
              <a:gd name="connsiteY2" fmla="*/ 8422 h 3912347"/>
              <a:gd name="connsiteX3" fmla="*/ 2252138 w 2261859"/>
              <a:gd name="connsiteY3" fmla="*/ 3706355 h 3912347"/>
              <a:gd name="connsiteX4" fmla="*/ 0 w 2261859"/>
              <a:gd name="connsiteY4" fmla="*/ 3912347 h 3912347"/>
              <a:gd name="connsiteX0" fmla="*/ 0 w 2166399"/>
              <a:gd name="connsiteY0" fmla="*/ 1540936 h 3706355"/>
              <a:gd name="connsiteX1" fmla="*/ 1478617 w 2166399"/>
              <a:gd name="connsiteY1" fmla="*/ 0 h 3706355"/>
              <a:gd name="connsiteX2" fmla="*/ 2166399 w 2166399"/>
              <a:gd name="connsiteY2" fmla="*/ 8422 h 3706355"/>
              <a:gd name="connsiteX3" fmla="*/ 2156678 w 2166399"/>
              <a:gd name="connsiteY3" fmla="*/ 3706355 h 3706355"/>
              <a:gd name="connsiteX4" fmla="*/ 0 w 2166399"/>
              <a:gd name="connsiteY4" fmla="*/ 1540936 h 3706355"/>
              <a:gd name="connsiteX0" fmla="*/ 0 w 2166399"/>
              <a:gd name="connsiteY0" fmla="*/ 1540936 h 3706355"/>
              <a:gd name="connsiteX1" fmla="*/ 1478617 w 2166399"/>
              <a:gd name="connsiteY1" fmla="*/ 0 h 3706355"/>
              <a:gd name="connsiteX2" fmla="*/ 2166399 w 2166399"/>
              <a:gd name="connsiteY2" fmla="*/ 8422 h 3706355"/>
              <a:gd name="connsiteX3" fmla="*/ 2156678 w 2166399"/>
              <a:gd name="connsiteY3" fmla="*/ 3706355 h 3706355"/>
              <a:gd name="connsiteX4" fmla="*/ 0 w 2166399"/>
              <a:gd name="connsiteY4" fmla="*/ 1540936 h 3706355"/>
              <a:gd name="connsiteX0" fmla="*/ 0 w 2166399"/>
              <a:gd name="connsiteY0" fmla="*/ 1535912 h 3701331"/>
              <a:gd name="connsiteX1" fmla="*/ 1518811 w 2166399"/>
              <a:gd name="connsiteY1" fmla="*/ 0 h 3701331"/>
              <a:gd name="connsiteX2" fmla="*/ 2166399 w 2166399"/>
              <a:gd name="connsiteY2" fmla="*/ 3398 h 3701331"/>
              <a:gd name="connsiteX3" fmla="*/ 2156678 w 2166399"/>
              <a:gd name="connsiteY3" fmla="*/ 3701331 h 3701331"/>
              <a:gd name="connsiteX4" fmla="*/ 0 w 2166399"/>
              <a:gd name="connsiteY4" fmla="*/ 1535912 h 370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399" h="3701331">
                <a:moveTo>
                  <a:pt x="0" y="1535912"/>
                </a:moveTo>
                <a:cubicBezTo>
                  <a:pt x="528041" y="1002170"/>
                  <a:pt x="1025939" y="513645"/>
                  <a:pt x="1518811" y="0"/>
                </a:cubicBezTo>
                <a:lnTo>
                  <a:pt x="2166399" y="3398"/>
                </a:lnTo>
                <a:cubicBezTo>
                  <a:pt x="2163159" y="1236042"/>
                  <a:pt x="2159918" y="2468687"/>
                  <a:pt x="2156678" y="3701331"/>
                </a:cubicBezTo>
                <a:lnTo>
                  <a:pt x="0" y="1535912"/>
                </a:lnTo>
                <a:close/>
              </a:path>
            </a:pathLst>
          </a:custGeom>
        </p:spPr>
        <p:txBody>
          <a:bodyPr/>
          <a:lstStyle/>
          <a:p>
            <a:endParaRPr lang="en-US"/>
          </a:p>
        </p:txBody>
      </p:sp>
    </p:spTree>
    <p:extLst>
      <p:ext uri="{BB962C8B-B14F-4D97-AF65-F5344CB8AC3E}">
        <p14:creationId xmlns:p14="http://schemas.microsoft.com/office/powerpoint/2010/main" val="237189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a:gsLst>
            <a:gs pos="0">
              <a:schemeClr val="tx1"/>
            </a:gs>
            <a:gs pos="95000">
              <a:schemeClr val="tx1">
                <a:lumMod val="82000"/>
              </a:schemeClr>
            </a:gs>
            <a:gs pos="45000">
              <a:schemeClr val="tx1"/>
            </a:gs>
          </a:gsLst>
          <a:path path="circle">
            <a:fillToRect r="100000" b="100000"/>
          </a:path>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A91409-44B2-8187-8129-990B761A60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pic>
        <p:nvPicPr>
          <p:cNvPr id="10" name="Picture 9">
            <a:extLst>
              <a:ext uri="{FF2B5EF4-FFF2-40B4-BE49-F238E27FC236}">
                <a16:creationId xmlns:a16="http://schemas.microsoft.com/office/drawing/2014/main" id="{53833602-BFA4-3F78-0ECB-F3FE67847797}"/>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9582121" y="-1"/>
            <a:ext cx="2609880" cy="4733365"/>
          </a:xfrm>
          <a:prstGeom prst="rect">
            <a:avLst/>
          </a:prstGeom>
        </p:spPr>
      </p:pic>
      <p:sp>
        <p:nvSpPr>
          <p:cNvPr id="11" name="Title 1">
            <a:extLst>
              <a:ext uri="{FF2B5EF4-FFF2-40B4-BE49-F238E27FC236}">
                <a16:creationId xmlns:a16="http://schemas.microsoft.com/office/drawing/2014/main" id="{D8733026-4FF1-5755-C5F3-CF40ACD07C59}"/>
              </a:ext>
            </a:extLst>
          </p:cNvPr>
          <p:cNvSpPr>
            <a:spLocks noGrp="1"/>
          </p:cNvSpPr>
          <p:nvPr>
            <p:ph type="title"/>
          </p:nvPr>
        </p:nvSpPr>
        <p:spPr>
          <a:xfrm>
            <a:off x="838200" y="365125"/>
            <a:ext cx="8514347" cy="1325563"/>
          </a:xfrm>
        </p:spPr>
        <p:txBody>
          <a:bodyPr/>
          <a:lstStyle>
            <a:lvl1pPr>
              <a:defRPr>
                <a:solidFill>
                  <a:schemeClr val="bg1"/>
                </a:solidFill>
              </a:defRPr>
            </a:lvl1pPr>
          </a:lstStyle>
          <a:p>
            <a:endParaRPr lang="en-AU" dirty="0"/>
          </a:p>
        </p:txBody>
      </p:sp>
      <p:sp>
        <p:nvSpPr>
          <p:cNvPr id="16" name="Text Placeholder 15">
            <a:extLst>
              <a:ext uri="{FF2B5EF4-FFF2-40B4-BE49-F238E27FC236}">
                <a16:creationId xmlns:a16="http://schemas.microsoft.com/office/drawing/2014/main" id="{2A094013-412F-FE85-D5A1-E628DE47F9B4}"/>
              </a:ext>
            </a:extLst>
          </p:cNvPr>
          <p:cNvSpPr>
            <a:spLocks noGrp="1"/>
          </p:cNvSpPr>
          <p:nvPr>
            <p:ph type="body" sz="quarter" idx="10"/>
          </p:nvPr>
        </p:nvSpPr>
        <p:spPr>
          <a:xfrm>
            <a:off x="838200" y="1825625"/>
            <a:ext cx="7727950" cy="44942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Picture Placeholder 17">
            <a:extLst>
              <a:ext uri="{FF2B5EF4-FFF2-40B4-BE49-F238E27FC236}">
                <a16:creationId xmlns:a16="http://schemas.microsoft.com/office/drawing/2014/main" id="{0B0E6858-E91F-8F90-ACB9-11FC4AA0593B}"/>
              </a:ext>
            </a:extLst>
          </p:cNvPr>
          <p:cNvSpPr>
            <a:spLocks noGrp="1"/>
          </p:cNvSpPr>
          <p:nvPr>
            <p:ph type="pic" sz="quarter" idx="11"/>
          </p:nvPr>
        </p:nvSpPr>
        <p:spPr>
          <a:xfrm>
            <a:off x="10041148" y="-8424"/>
            <a:ext cx="2166399" cy="3701331"/>
          </a:xfrm>
          <a:custGeom>
            <a:avLst/>
            <a:gdLst>
              <a:gd name="connsiteX0" fmla="*/ 0 w 3176587"/>
              <a:gd name="connsiteY0" fmla="*/ 3898900 h 3898900"/>
              <a:gd name="connsiteX1" fmla="*/ 794147 w 3176587"/>
              <a:gd name="connsiteY1" fmla="*/ 0 h 3898900"/>
              <a:gd name="connsiteX2" fmla="*/ 2382440 w 3176587"/>
              <a:gd name="connsiteY2" fmla="*/ 0 h 3898900"/>
              <a:gd name="connsiteX3" fmla="*/ 3176587 w 3176587"/>
              <a:gd name="connsiteY3" fmla="*/ 3898900 h 3898900"/>
              <a:gd name="connsiteX4" fmla="*/ 0 w 3176587"/>
              <a:gd name="connsiteY4" fmla="*/ 3898900 h 3898900"/>
              <a:gd name="connsiteX0" fmla="*/ 0 w 3176587"/>
              <a:gd name="connsiteY0" fmla="*/ 3912347 h 3912347"/>
              <a:gd name="connsiteX1" fmla="*/ 1574077 w 3176587"/>
              <a:gd name="connsiteY1" fmla="*/ 0 h 3912347"/>
              <a:gd name="connsiteX2" fmla="*/ 2382440 w 3176587"/>
              <a:gd name="connsiteY2" fmla="*/ 13447 h 3912347"/>
              <a:gd name="connsiteX3" fmla="*/ 3176587 w 3176587"/>
              <a:gd name="connsiteY3" fmla="*/ 3912347 h 3912347"/>
              <a:gd name="connsiteX4" fmla="*/ 0 w 3176587"/>
              <a:gd name="connsiteY4" fmla="*/ 3912347 h 3912347"/>
              <a:gd name="connsiteX0" fmla="*/ 0 w 3176587"/>
              <a:gd name="connsiteY0" fmla="*/ 3912347 h 3912347"/>
              <a:gd name="connsiteX1" fmla="*/ 1574077 w 3176587"/>
              <a:gd name="connsiteY1" fmla="*/ 0 h 3912347"/>
              <a:gd name="connsiteX2" fmla="*/ 2261859 w 3176587"/>
              <a:gd name="connsiteY2" fmla="*/ 8422 h 3912347"/>
              <a:gd name="connsiteX3" fmla="*/ 3176587 w 3176587"/>
              <a:gd name="connsiteY3" fmla="*/ 3912347 h 3912347"/>
              <a:gd name="connsiteX4" fmla="*/ 0 w 3176587"/>
              <a:gd name="connsiteY4" fmla="*/ 3912347 h 3912347"/>
              <a:gd name="connsiteX0" fmla="*/ 0 w 2261859"/>
              <a:gd name="connsiteY0" fmla="*/ 3912347 h 3912347"/>
              <a:gd name="connsiteX1" fmla="*/ 1574077 w 2261859"/>
              <a:gd name="connsiteY1" fmla="*/ 0 h 3912347"/>
              <a:gd name="connsiteX2" fmla="*/ 2261859 w 2261859"/>
              <a:gd name="connsiteY2" fmla="*/ 8422 h 3912347"/>
              <a:gd name="connsiteX3" fmla="*/ 2252138 w 2261859"/>
              <a:gd name="connsiteY3" fmla="*/ 3706355 h 3912347"/>
              <a:gd name="connsiteX4" fmla="*/ 0 w 2261859"/>
              <a:gd name="connsiteY4" fmla="*/ 3912347 h 3912347"/>
              <a:gd name="connsiteX0" fmla="*/ 0 w 2166399"/>
              <a:gd name="connsiteY0" fmla="*/ 1540936 h 3706355"/>
              <a:gd name="connsiteX1" fmla="*/ 1478617 w 2166399"/>
              <a:gd name="connsiteY1" fmla="*/ 0 h 3706355"/>
              <a:gd name="connsiteX2" fmla="*/ 2166399 w 2166399"/>
              <a:gd name="connsiteY2" fmla="*/ 8422 h 3706355"/>
              <a:gd name="connsiteX3" fmla="*/ 2156678 w 2166399"/>
              <a:gd name="connsiteY3" fmla="*/ 3706355 h 3706355"/>
              <a:gd name="connsiteX4" fmla="*/ 0 w 2166399"/>
              <a:gd name="connsiteY4" fmla="*/ 1540936 h 3706355"/>
              <a:gd name="connsiteX0" fmla="*/ 0 w 2166399"/>
              <a:gd name="connsiteY0" fmla="*/ 1540936 h 3706355"/>
              <a:gd name="connsiteX1" fmla="*/ 1478617 w 2166399"/>
              <a:gd name="connsiteY1" fmla="*/ 0 h 3706355"/>
              <a:gd name="connsiteX2" fmla="*/ 2166399 w 2166399"/>
              <a:gd name="connsiteY2" fmla="*/ 8422 h 3706355"/>
              <a:gd name="connsiteX3" fmla="*/ 2156678 w 2166399"/>
              <a:gd name="connsiteY3" fmla="*/ 3706355 h 3706355"/>
              <a:gd name="connsiteX4" fmla="*/ 0 w 2166399"/>
              <a:gd name="connsiteY4" fmla="*/ 1540936 h 3706355"/>
              <a:gd name="connsiteX0" fmla="*/ 0 w 2166399"/>
              <a:gd name="connsiteY0" fmla="*/ 1535912 h 3701331"/>
              <a:gd name="connsiteX1" fmla="*/ 1518811 w 2166399"/>
              <a:gd name="connsiteY1" fmla="*/ 0 h 3701331"/>
              <a:gd name="connsiteX2" fmla="*/ 2166399 w 2166399"/>
              <a:gd name="connsiteY2" fmla="*/ 3398 h 3701331"/>
              <a:gd name="connsiteX3" fmla="*/ 2156678 w 2166399"/>
              <a:gd name="connsiteY3" fmla="*/ 3701331 h 3701331"/>
              <a:gd name="connsiteX4" fmla="*/ 0 w 2166399"/>
              <a:gd name="connsiteY4" fmla="*/ 1535912 h 370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399" h="3701331">
                <a:moveTo>
                  <a:pt x="0" y="1535912"/>
                </a:moveTo>
                <a:cubicBezTo>
                  <a:pt x="528041" y="1002170"/>
                  <a:pt x="1025939" y="513645"/>
                  <a:pt x="1518811" y="0"/>
                </a:cubicBezTo>
                <a:lnTo>
                  <a:pt x="2166399" y="3398"/>
                </a:lnTo>
                <a:cubicBezTo>
                  <a:pt x="2163159" y="1236042"/>
                  <a:pt x="2159918" y="2468687"/>
                  <a:pt x="2156678" y="3701331"/>
                </a:cubicBezTo>
                <a:lnTo>
                  <a:pt x="0" y="1535912"/>
                </a:lnTo>
                <a:close/>
              </a:path>
            </a:pathLst>
          </a:custGeom>
        </p:spPr>
        <p:txBody>
          <a:bodyPr/>
          <a:lstStyle/>
          <a:p>
            <a:endParaRPr lang="en-US"/>
          </a:p>
        </p:txBody>
      </p:sp>
    </p:spTree>
    <p:extLst>
      <p:ext uri="{BB962C8B-B14F-4D97-AF65-F5344CB8AC3E}">
        <p14:creationId xmlns:p14="http://schemas.microsoft.com/office/powerpoint/2010/main" val="3295440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45000">
              <a:schemeClr val="accent1"/>
            </a:gs>
            <a:gs pos="0">
              <a:schemeClr val="tx1"/>
            </a:gs>
            <a:gs pos="95000">
              <a:schemeClr val="tx1">
                <a:lumMod val="82000"/>
              </a:schemeClr>
            </a:gs>
          </a:gsLst>
          <a:path path="circle">
            <a:fillToRect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6DBC-2BAA-B5BD-3173-3B3A1334783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A868E6F-C015-FF45-D066-1D27E912C42F}"/>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Picture 7">
            <a:extLst>
              <a:ext uri="{FF2B5EF4-FFF2-40B4-BE49-F238E27FC236}">
                <a16:creationId xmlns:a16="http://schemas.microsoft.com/office/drawing/2014/main" id="{41A91409-44B2-8187-8129-990B761A60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Tree>
    <p:extLst>
      <p:ext uri="{BB962C8B-B14F-4D97-AF65-F5344CB8AC3E}">
        <p14:creationId xmlns:p14="http://schemas.microsoft.com/office/powerpoint/2010/main" val="1418092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flip="none" rotWithShape="1">
          <a:gsLst>
            <a:gs pos="0">
              <a:schemeClr val="bg1"/>
            </a:gs>
            <a:gs pos="87000">
              <a:schemeClr val="bg1">
                <a:lumMod val="9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320ED1-02D6-E521-1827-BCE924FADD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
        <p:nvSpPr>
          <p:cNvPr id="2" name="Title 1">
            <a:extLst>
              <a:ext uri="{FF2B5EF4-FFF2-40B4-BE49-F238E27FC236}">
                <a16:creationId xmlns:a16="http://schemas.microsoft.com/office/drawing/2014/main" id="{4ACA0371-46B0-0CF1-AC8D-662DB214C7AE}"/>
              </a:ext>
            </a:extLst>
          </p:cNvPr>
          <p:cNvSpPr>
            <a:spLocks noGrp="1"/>
          </p:cNvSpPr>
          <p:nvPr>
            <p:ph type="title"/>
          </p:nvPr>
        </p:nvSpPr>
        <p:spPr>
          <a:xfrm>
            <a:off x="886763" y="1418387"/>
            <a:ext cx="5358141" cy="2212319"/>
          </a:xfrm>
        </p:spPr>
        <p:txBody>
          <a:bodyPr anchor="b">
            <a:normAutofit/>
          </a:bodyPr>
          <a:lstStyle>
            <a:lvl1pPr algn="l">
              <a:defRPr sz="4400">
                <a:solidFill>
                  <a:schemeClr val="accent1"/>
                </a:solidFill>
              </a:defRPr>
            </a:lvl1p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20483F91-7BA8-CF47-92B7-FFED7BC26FBE}"/>
              </a:ext>
            </a:extLst>
          </p:cNvPr>
          <p:cNvSpPr>
            <a:spLocks noGrp="1"/>
          </p:cNvSpPr>
          <p:nvPr>
            <p:ph type="body" idx="1"/>
          </p:nvPr>
        </p:nvSpPr>
        <p:spPr>
          <a:xfrm>
            <a:off x="886763" y="3630706"/>
            <a:ext cx="5358141" cy="2167593"/>
          </a:xfrm>
        </p:spPr>
        <p:txBody>
          <a:bodyPr/>
          <a:lstStyle>
            <a:lvl1pPr marL="0" indent="0" algn="l">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descr="A close up of a pencil&#10;&#10;Description automatically generated">
            <a:extLst>
              <a:ext uri="{FF2B5EF4-FFF2-40B4-BE49-F238E27FC236}">
                <a16:creationId xmlns:a16="http://schemas.microsoft.com/office/drawing/2014/main" id="{EFDC10A1-95F1-C080-2466-DDC283EEC2F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934714" y="1"/>
            <a:ext cx="4567476" cy="6858000"/>
          </a:xfrm>
          <a:prstGeom prst="rect">
            <a:avLst/>
          </a:prstGeom>
        </p:spPr>
      </p:pic>
      <p:sp>
        <p:nvSpPr>
          <p:cNvPr id="9" name="Picture Placeholder 14">
            <a:extLst>
              <a:ext uri="{FF2B5EF4-FFF2-40B4-BE49-F238E27FC236}">
                <a16:creationId xmlns:a16="http://schemas.microsoft.com/office/drawing/2014/main" id="{AB923A8A-8F84-755A-6ED0-7FA24901A73D}"/>
              </a:ext>
            </a:extLst>
          </p:cNvPr>
          <p:cNvSpPr>
            <a:spLocks noGrp="1"/>
          </p:cNvSpPr>
          <p:nvPr>
            <p:ph type="pic" sz="quarter" idx="10"/>
          </p:nvPr>
        </p:nvSpPr>
        <p:spPr>
          <a:xfrm>
            <a:off x="7926404" y="-19253"/>
            <a:ext cx="4272533" cy="6794851"/>
          </a:xfrm>
          <a:custGeom>
            <a:avLst/>
            <a:gdLst>
              <a:gd name="connsiteX0" fmla="*/ 0 w 3411537"/>
              <a:gd name="connsiteY0" fmla="*/ 6565692 h 6565692"/>
              <a:gd name="connsiteX1" fmla="*/ 0 w 3411537"/>
              <a:gd name="connsiteY1" fmla="*/ 0 h 6565692"/>
              <a:gd name="connsiteX2" fmla="*/ 3411537 w 3411537"/>
              <a:gd name="connsiteY2" fmla="*/ 6565692 h 6565692"/>
              <a:gd name="connsiteX3" fmla="*/ 0 w 3411537"/>
              <a:gd name="connsiteY3" fmla="*/ 6565692 h 6565692"/>
              <a:gd name="connsiteX0" fmla="*/ 0 w 3419856"/>
              <a:gd name="connsiteY0" fmla="*/ 6556548 h 6556548"/>
              <a:gd name="connsiteX1" fmla="*/ 3419856 w 3419856"/>
              <a:gd name="connsiteY1" fmla="*/ 0 h 6556548"/>
              <a:gd name="connsiteX2" fmla="*/ 3411537 w 3419856"/>
              <a:gd name="connsiteY2" fmla="*/ 6556548 h 6556548"/>
              <a:gd name="connsiteX3" fmla="*/ 0 w 3419856"/>
              <a:gd name="connsiteY3" fmla="*/ 6556548 h 6556548"/>
              <a:gd name="connsiteX0" fmla="*/ 0 w 3419856"/>
              <a:gd name="connsiteY0" fmla="*/ 3465876 h 6556548"/>
              <a:gd name="connsiteX1" fmla="*/ 3419856 w 3419856"/>
              <a:gd name="connsiteY1" fmla="*/ 0 h 6556548"/>
              <a:gd name="connsiteX2" fmla="*/ 3411537 w 3419856"/>
              <a:gd name="connsiteY2" fmla="*/ 6556548 h 6556548"/>
              <a:gd name="connsiteX3" fmla="*/ 0 w 3419856"/>
              <a:gd name="connsiteY3" fmla="*/ 3465876 h 6556548"/>
              <a:gd name="connsiteX0" fmla="*/ 0 w 3419856"/>
              <a:gd name="connsiteY0" fmla="*/ 3465876 h 6574836"/>
              <a:gd name="connsiteX1" fmla="*/ 3419856 w 3419856"/>
              <a:gd name="connsiteY1" fmla="*/ 0 h 6574836"/>
              <a:gd name="connsiteX2" fmla="*/ 3091497 w 3419856"/>
              <a:gd name="connsiteY2" fmla="*/ 6574836 h 6574836"/>
              <a:gd name="connsiteX3" fmla="*/ 0 w 3419856"/>
              <a:gd name="connsiteY3" fmla="*/ 3465876 h 6574836"/>
              <a:gd name="connsiteX0" fmla="*/ 0 w 3419856"/>
              <a:gd name="connsiteY0" fmla="*/ 3465876 h 6574836"/>
              <a:gd name="connsiteX1" fmla="*/ 3419856 w 3419856"/>
              <a:gd name="connsiteY1" fmla="*/ 0 h 6574836"/>
              <a:gd name="connsiteX2" fmla="*/ 3091497 w 3419856"/>
              <a:gd name="connsiteY2" fmla="*/ 6574836 h 6574836"/>
              <a:gd name="connsiteX3" fmla="*/ 0 w 3419856"/>
              <a:gd name="connsiteY3" fmla="*/ 3465876 h 6574836"/>
              <a:gd name="connsiteX0" fmla="*/ 0 w 3419856"/>
              <a:gd name="connsiteY0" fmla="*/ 3465876 h 6574836"/>
              <a:gd name="connsiteX1" fmla="*/ 3419856 w 3419856"/>
              <a:gd name="connsiteY1" fmla="*/ 0 h 6574836"/>
              <a:gd name="connsiteX2" fmla="*/ 3198176 w 3419856"/>
              <a:gd name="connsiteY2" fmla="*/ 4252259 h 6574836"/>
              <a:gd name="connsiteX3" fmla="*/ 3091497 w 3419856"/>
              <a:gd name="connsiteY3" fmla="*/ 6574836 h 6574836"/>
              <a:gd name="connsiteX4" fmla="*/ 0 w 3419856"/>
              <a:gd name="connsiteY4" fmla="*/ 3465876 h 6574836"/>
              <a:gd name="connsiteX0" fmla="*/ 0 w 3419856"/>
              <a:gd name="connsiteY0" fmla="*/ 3465876 h 6574836"/>
              <a:gd name="connsiteX1" fmla="*/ 3419856 w 3419856"/>
              <a:gd name="connsiteY1" fmla="*/ 0 h 6574836"/>
              <a:gd name="connsiteX2" fmla="*/ 3417632 w 3419856"/>
              <a:gd name="connsiteY2" fmla="*/ 6574835 h 6574836"/>
              <a:gd name="connsiteX3" fmla="*/ 3091497 w 3419856"/>
              <a:gd name="connsiteY3" fmla="*/ 6574836 h 6574836"/>
              <a:gd name="connsiteX4" fmla="*/ 0 w 3419856"/>
              <a:gd name="connsiteY4" fmla="*/ 3465876 h 6574836"/>
              <a:gd name="connsiteX0" fmla="*/ 0 w 3432810"/>
              <a:gd name="connsiteY0" fmla="*/ 3278942 h 6574836"/>
              <a:gd name="connsiteX1" fmla="*/ 3432810 w 3432810"/>
              <a:gd name="connsiteY1" fmla="*/ 0 h 6574836"/>
              <a:gd name="connsiteX2" fmla="*/ 3430586 w 3432810"/>
              <a:gd name="connsiteY2" fmla="*/ 6574835 h 6574836"/>
              <a:gd name="connsiteX3" fmla="*/ 3104451 w 3432810"/>
              <a:gd name="connsiteY3" fmla="*/ 6574836 h 6574836"/>
              <a:gd name="connsiteX4" fmla="*/ 0 w 3432810"/>
              <a:gd name="connsiteY4" fmla="*/ 3278942 h 6574836"/>
              <a:gd name="connsiteX0" fmla="*/ 0 w 3444469"/>
              <a:gd name="connsiteY0" fmla="*/ 3255575 h 6574836"/>
              <a:gd name="connsiteX1" fmla="*/ 3444469 w 3444469"/>
              <a:gd name="connsiteY1" fmla="*/ 0 h 6574836"/>
              <a:gd name="connsiteX2" fmla="*/ 3442245 w 3444469"/>
              <a:gd name="connsiteY2" fmla="*/ 6574835 h 6574836"/>
              <a:gd name="connsiteX3" fmla="*/ 3116110 w 3444469"/>
              <a:gd name="connsiteY3" fmla="*/ 6574836 h 6574836"/>
              <a:gd name="connsiteX4" fmla="*/ 0 w 3444469"/>
              <a:gd name="connsiteY4" fmla="*/ 3255575 h 6574836"/>
              <a:gd name="connsiteX0" fmla="*/ 0 w 3444469"/>
              <a:gd name="connsiteY0" fmla="*/ 3255575 h 6588856"/>
              <a:gd name="connsiteX1" fmla="*/ 3444469 w 3444469"/>
              <a:gd name="connsiteY1" fmla="*/ 0 h 6588856"/>
              <a:gd name="connsiteX2" fmla="*/ 3442245 w 3444469"/>
              <a:gd name="connsiteY2" fmla="*/ 6574835 h 6588856"/>
              <a:gd name="connsiteX3" fmla="*/ 2754694 w 3444469"/>
              <a:gd name="connsiteY3" fmla="*/ 6588856 h 6588856"/>
              <a:gd name="connsiteX4" fmla="*/ 0 w 3444469"/>
              <a:gd name="connsiteY4" fmla="*/ 3255575 h 6588856"/>
              <a:gd name="connsiteX0" fmla="*/ 0 w 3444469"/>
              <a:gd name="connsiteY0" fmla="*/ 3255575 h 6579510"/>
              <a:gd name="connsiteX1" fmla="*/ 3444469 w 3444469"/>
              <a:gd name="connsiteY1" fmla="*/ 0 h 6579510"/>
              <a:gd name="connsiteX2" fmla="*/ 3442245 w 3444469"/>
              <a:gd name="connsiteY2" fmla="*/ 6574835 h 6579510"/>
              <a:gd name="connsiteX3" fmla="*/ 2750808 w 3444469"/>
              <a:gd name="connsiteY3" fmla="*/ 6579510 h 6579510"/>
              <a:gd name="connsiteX4" fmla="*/ 0 w 3444469"/>
              <a:gd name="connsiteY4" fmla="*/ 3255575 h 6579510"/>
              <a:gd name="connsiteX0" fmla="*/ 0 w 3444469"/>
              <a:gd name="connsiteY0" fmla="*/ 3255575 h 6579510"/>
              <a:gd name="connsiteX1" fmla="*/ 3444469 w 3444469"/>
              <a:gd name="connsiteY1" fmla="*/ 0 h 6579510"/>
              <a:gd name="connsiteX2" fmla="*/ 3442245 w 3444469"/>
              <a:gd name="connsiteY2" fmla="*/ 6574835 h 6579510"/>
              <a:gd name="connsiteX3" fmla="*/ 2750808 w 3444469"/>
              <a:gd name="connsiteY3" fmla="*/ 6579510 h 6579510"/>
              <a:gd name="connsiteX4" fmla="*/ 0 w 3444469"/>
              <a:gd name="connsiteY4" fmla="*/ 3255575 h 6579510"/>
              <a:gd name="connsiteX0" fmla="*/ 0 w 3450071"/>
              <a:gd name="connsiteY0" fmla="*/ 3255575 h 6579510"/>
              <a:gd name="connsiteX1" fmla="*/ 3444469 w 3450071"/>
              <a:gd name="connsiteY1" fmla="*/ 0 h 6579510"/>
              <a:gd name="connsiteX2" fmla="*/ 3450017 w 3450071"/>
              <a:gd name="connsiteY2" fmla="*/ 6579508 h 6579510"/>
              <a:gd name="connsiteX3" fmla="*/ 2750808 w 3450071"/>
              <a:gd name="connsiteY3" fmla="*/ 6579510 h 6579510"/>
              <a:gd name="connsiteX4" fmla="*/ 0 w 3450071"/>
              <a:gd name="connsiteY4" fmla="*/ 3255575 h 6579510"/>
              <a:gd name="connsiteX0" fmla="*/ 0 w 3450071"/>
              <a:gd name="connsiteY0" fmla="*/ 3717223 h 7041158"/>
              <a:gd name="connsiteX1" fmla="*/ 2984602 w 3450071"/>
              <a:gd name="connsiteY1" fmla="*/ 900943 h 7041158"/>
              <a:gd name="connsiteX2" fmla="*/ 3444469 w 3450071"/>
              <a:gd name="connsiteY2" fmla="*/ 461648 h 7041158"/>
              <a:gd name="connsiteX3" fmla="*/ 3450017 w 3450071"/>
              <a:gd name="connsiteY3" fmla="*/ 7041156 h 7041158"/>
              <a:gd name="connsiteX4" fmla="*/ 2750808 w 3450071"/>
              <a:gd name="connsiteY4" fmla="*/ 7041158 h 7041158"/>
              <a:gd name="connsiteX5" fmla="*/ 0 w 3450071"/>
              <a:gd name="connsiteY5" fmla="*/ 3717223 h 7041158"/>
              <a:gd name="connsiteX0" fmla="*/ 0 w 3450071"/>
              <a:gd name="connsiteY0" fmla="*/ 3852404 h 7176339"/>
              <a:gd name="connsiteX1" fmla="*/ 2658160 w 3450071"/>
              <a:gd name="connsiteY1" fmla="*/ 606176 h 7176339"/>
              <a:gd name="connsiteX2" fmla="*/ 3444469 w 3450071"/>
              <a:gd name="connsiteY2" fmla="*/ 596829 h 7176339"/>
              <a:gd name="connsiteX3" fmla="*/ 3450017 w 3450071"/>
              <a:gd name="connsiteY3" fmla="*/ 7176337 h 7176339"/>
              <a:gd name="connsiteX4" fmla="*/ 2750808 w 3450071"/>
              <a:gd name="connsiteY4" fmla="*/ 7176339 h 7176339"/>
              <a:gd name="connsiteX5" fmla="*/ 0 w 3450071"/>
              <a:gd name="connsiteY5" fmla="*/ 3852404 h 7176339"/>
              <a:gd name="connsiteX0" fmla="*/ 0 w 3450071"/>
              <a:gd name="connsiteY0" fmla="*/ 3710169 h 7034104"/>
              <a:gd name="connsiteX1" fmla="*/ 2658160 w 3450071"/>
              <a:gd name="connsiteY1" fmla="*/ 463941 h 7034104"/>
              <a:gd name="connsiteX2" fmla="*/ 3444469 w 3450071"/>
              <a:gd name="connsiteY2" fmla="*/ 454594 h 7034104"/>
              <a:gd name="connsiteX3" fmla="*/ 3450017 w 3450071"/>
              <a:gd name="connsiteY3" fmla="*/ 7034102 h 7034104"/>
              <a:gd name="connsiteX4" fmla="*/ 2750808 w 3450071"/>
              <a:gd name="connsiteY4" fmla="*/ 7034104 h 7034104"/>
              <a:gd name="connsiteX5" fmla="*/ 0 w 3450071"/>
              <a:gd name="connsiteY5" fmla="*/ 3710169 h 7034104"/>
              <a:gd name="connsiteX0" fmla="*/ 0 w 3450071"/>
              <a:gd name="connsiteY0" fmla="*/ 4093433 h 7417368"/>
              <a:gd name="connsiteX1" fmla="*/ 2658160 w 3450071"/>
              <a:gd name="connsiteY1" fmla="*/ 847205 h 7417368"/>
              <a:gd name="connsiteX2" fmla="*/ 3444469 w 3450071"/>
              <a:gd name="connsiteY2" fmla="*/ 356503 h 7417368"/>
              <a:gd name="connsiteX3" fmla="*/ 3450017 w 3450071"/>
              <a:gd name="connsiteY3" fmla="*/ 7417366 h 7417368"/>
              <a:gd name="connsiteX4" fmla="*/ 2750808 w 3450071"/>
              <a:gd name="connsiteY4" fmla="*/ 7417368 h 7417368"/>
              <a:gd name="connsiteX5" fmla="*/ 0 w 3450071"/>
              <a:gd name="connsiteY5" fmla="*/ 4093433 h 7417368"/>
              <a:gd name="connsiteX0" fmla="*/ 0 w 3450071"/>
              <a:gd name="connsiteY0" fmla="*/ 3703252 h 7027187"/>
              <a:gd name="connsiteX1" fmla="*/ 2658160 w 3450071"/>
              <a:gd name="connsiteY1" fmla="*/ 457024 h 7027187"/>
              <a:gd name="connsiteX2" fmla="*/ 3444469 w 3450071"/>
              <a:gd name="connsiteY2" fmla="*/ 457024 h 7027187"/>
              <a:gd name="connsiteX3" fmla="*/ 3450017 w 3450071"/>
              <a:gd name="connsiteY3" fmla="*/ 7027185 h 7027187"/>
              <a:gd name="connsiteX4" fmla="*/ 2750808 w 3450071"/>
              <a:gd name="connsiteY4" fmla="*/ 7027187 h 7027187"/>
              <a:gd name="connsiteX5" fmla="*/ 0 w 3450071"/>
              <a:gd name="connsiteY5" fmla="*/ 3703252 h 7027187"/>
              <a:gd name="connsiteX0" fmla="*/ 0 w 3450071"/>
              <a:gd name="connsiteY0" fmla="*/ 3255204 h 6579139"/>
              <a:gd name="connsiteX1" fmla="*/ 2658160 w 3450071"/>
              <a:gd name="connsiteY1" fmla="*/ 8976 h 6579139"/>
              <a:gd name="connsiteX2" fmla="*/ 3444469 w 3450071"/>
              <a:gd name="connsiteY2" fmla="*/ 8976 h 6579139"/>
              <a:gd name="connsiteX3" fmla="*/ 3450017 w 3450071"/>
              <a:gd name="connsiteY3" fmla="*/ 6579137 h 6579139"/>
              <a:gd name="connsiteX4" fmla="*/ 2750808 w 3450071"/>
              <a:gd name="connsiteY4" fmla="*/ 6579139 h 6579139"/>
              <a:gd name="connsiteX5" fmla="*/ 0 w 3450071"/>
              <a:gd name="connsiteY5" fmla="*/ 3255204 h 6579139"/>
              <a:gd name="connsiteX0" fmla="*/ 0 w 3450071"/>
              <a:gd name="connsiteY0" fmla="*/ 3277714 h 6601649"/>
              <a:gd name="connsiteX1" fmla="*/ 2658160 w 3450071"/>
              <a:gd name="connsiteY1" fmla="*/ 31486 h 6601649"/>
              <a:gd name="connsiteX2" fmla="*/ 3444469 w 3450071"/>
              <a:gd name="connsiteY2" fmla="*/ 3446 h 6601649"/>
              <a:gd name="connsiteX3" fmla="*/ 3450017 w 3450071"/>
              <a:gd name="connsiteY3" fmla="*/ 6601647 h 6601649"/>
              <a:gd name="connsiteX4" fmla="*/ 2750808 w 3450071"/>
              <a:gd name="connsiteY4" fmla="*/ 6601649 h 6601649"/>
              <a:gd name="connsiteX5" fmla="*/ 0 w 3450071"/>
              <a:gd name="connsiteY5" fmla="*/ 3277714 h 6601649"/>
              <a:gd name="connsiteX0" fmla="*/ 0 w 3450071"/>
              <a:gd name="connsiteY0" fmla="*/ 3279341 h 6603276"/>
              <a:gd name="connsiteX1" fmla="*/ 2677592 w 3450071"/>
              <a:gd name="connsiteY1" fmla="*/ 19092 h 6603276"/>
              <a:gd name="connsiteX2" fmla="*/ 3444469 w 3450071"/>
              <a:gd name="connsiteY2" fmla="*/ 5073 h 6603276"/>
              <a:gd name="connsiteX3" fmla="*/ 3450017 w 3450071"/>
              <a:gd name="connsiteY3" fmla="*/ 6603274 h 6603276"/>
              <a:gd name="connsiteX4" fmla="*/ 2750808 w 3450071"/>
              <a:gd name="connsiteY4" fmla="*/ 6603276 h 6603276"/>
              <a:gd name="connsiteX5" fmla="*/ 0 w 3450071"/>
              <a:gd name="connsiteY5" fmla="*/ 3279341 h 6603276"/>
              <a:gd name="connsiteX0" fmla="*/ 0 w 3450071"/>
              <a:gd name="connsiteY0" fmla="*/ 3279341 h 6603276"/>
              <a:gd name="connsiteX1" fmla="*/ 2677592 w 3450071"/>
              <a:gd name="connsiteY1" fmla="*/ 19092 h 6603276"/>
              <a:gd name="connsiteX2" fmla="*/ 3444469 w 3450071"/>
              <a:gd name="connsiteY2" fmla="*/ 5073 h 6603276"/>
              <a:gd name="connsiteX3" fmla="*/ 3450017 w 3450071"/>
              <a:gd name="connsiteY3" fmla="*/ 6603274 h 6603276"/>
              <a:gd name="connsiteX4" fmla="*/ 2750808 w 3450071"/>
              <a:gd name="connsiteY4" fmla="*/ 6603276 h 6603276"/>
              <a:gd name="connsiteX5" fmla="*/ 0 w 3450071"/>
              <a:gd name="connsiteY5" fmla="*/ 3279341 h 6603276"/>
              <a:gd name="connsiteX0" fmla="*/ 0 w 3450071"/>
              <a:gd name="connsiteY0" fmla="*/ 3283243 h 6607178"/>
              <a:gd name="connsiteX1" fmla="*/ 2681479 w 3450071"/>
              <a:gd name="connsiteY1" fmla="*/ 8974 h 6607178"/>
              <a:gd name="connsiteX2" fmla="*/ 3444469 w 3450071"/>
              <a:gd name="connsiteY2" fmla="*/ 8975 h 6607178"/>
              <a:gd name="connsiteX3" fmla="*/ 3450017 w 3450071"/>
              <a:gd name="connsiteY3" fmla="*/ 6607176 h 6607178"/>
              <a:gd name="connsiteX4" fmla="*/ 2750808 w 3450071"/>
              <a:gd name="connsiteY4" fmla="*/ 6607178 h 6607178"/>
              <a:gd name="connsiteX5" fmla="*/ 0 w 3450071"/>
              <a:gd name="connsiteY5" fmla="*/ 3283243 h 6607178"/>
              <a:gd name="connsiteX0" fmla="*/ 0 w 3450071"/>
              <a:gd name="connsiteY0" fmla="*/ 3279627 h 6603562"/>
              <a:gd name="connsiteX1" fmla="*/ 2681479 w 3450071"/>
              <a:gd name="connsiteY1" fmla="*/ 5358 h 6603562"/>
              <a:gd name="connsiteX2" fmla="*/ 3444469 w 3450071"/>
              <a:gd name="connsiteY2" fmla="*/ 5359 h 6603562"/>
              <a:gd name="connsiteX3" fmla="*/ 3450017 w 3450071"/>
              <a:gd name="connsiteY3" fmla="*/ 6603560 h 6603562"/>
              <a:gd name="connsiteX4" fmla="*/ 2750808 w 3450071"/>
              <a:gd name="connsiteY4" fmla="*/ 6603562 h 6603562"/>
              <a:gd name="connsiteX5" fmla="*/ 0 w 3450071"/>
              <a:gd name="connsiteY5" fmla="*/ 3279627 h 6603562"/>
              <a:gd name="connsiteX0" fmla="*/ 0 w 3450071"/>
              <a:gd name="connsiteY0" fmla="*/ 3274269 h 6598204"/>
              <a:gd name="connsiteX1" fmla="*/ 2681479 w 3450071"/>
              <a:gd name="connsiteY1" fmla="*/ 0 h 6598204"/>
              <a:gd name="connsiteX2" fmla="*/ 3444469 w 3450071"/>
              <a:gd name="connsiteY2" fmla="*/ 1 h 6598204"/>
              <a:gd name="connsiteX3" fmla="*/ 3450017 w 3450071"/>
              <a:gd name="connsiteY3" fmla="*/ 6598202 h 6598204"/>
              <a:gd name="connsiteX4" fmla="*/ 2750808 w 3450071"/>
              <a:gd name="connsiteY4" fmla="*/ 6598204 h 6598204"/>
              <a:gd name="connsiteX5" fmla="*/ 0 w 3450071"/>
              <a:gd name="connsiteY5" fmla="*/ 3274269 h 6598204"/>
              <a:gd name="connsiteX0" fmla="*/ 0 w 3450071"/>
              <a:gd name="connsiteY0" fmla="*/ 3274269 h 6598204"/>
              <a:gd name="connsiteX1" fmla="*/ 2681479 w 3450071"/>
              <a:gd name="connsiteY1" fmla="*/ 0 h 6598204"/>
              <a:gd name="connsiteX2" fmla="*/ 3444469 w 3450071"/>
              <a:gd name="connsiteY2" fmla="*/ 1 h 6598204"/>
              <a:gd name="connsiteX3" fmla="*/ 3450017 w 3450071"/>
              <a:gd name="connsiteY3" fmla="*/ 6598202 h 6598204"/>
              <a:gd name="connsiteX4" fmla="*/ 2750808 w 3450071"/>
              <a:gd name="connsiteY4" fmla="*/ 6598204 h 6598204"/>
              <a:gd name="connsiteX5" fmla="*/ 0 w 3450071"/>
              <a:gd name="connsiteY5" fmla="*/ 3274269 h 659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0071" h="6598204">
                <a:moveTo>
                  <a:pt x="0" y="3274269"/>
                </a:moveTo>
                <a:cubicBezTo>
                  <a:pt x="563604" y="2582707"/>
                  <a:pt x="2142378" y="636063"/>
                  <a:pt x="2681479" y="0"/>
                </a:cubicBezTo>
                <a:cubicBezTo>
                  <a:pt x="2828075" y="4186"/>
                  <a:pt x="3207567" y="4769"/>
                  <a:pt x="3444469" y="1"/>
                </a:cubicBezTo>
                <a:cubicBezTo>
                  <a:pt x="3443728" y="2191613"/>
                  <a:pt x="3450758" y="4406590"/>
                  <a:pt x="3450017" y="6598202"/>
                </a:cubicBezTo>
                <a:lnTo>
                  <a:pt x="2750808" y="6598204"/>
                </a:lnTo>
                <a:cubicBezTo>
                  <a:pt x="2744437" y="6586012"/>
                  <a:pt x="979978" y="4455463"/>
                  <a:pt x="0" y="3274269"/>
                </a:cubicBezTo>
                <a:close/>
              </a:path>
            </a:pathLst>
          </a:custGeom>
        </p:spPr>
        <p:txBody>
          <a:bodyPr/>
          <a:lstStyle/>
          <a:p>
            <a:endParaRPr lang="en-US" dirty="0"/>
          </a:p>
        </p:txBody>
      </p:sp>
    </p:spTree>
    <p:extLst>
      <p:ext uri="{BB962C8B-B14F-4D97-AF65-F5344CB8AC3E}">
        <p14:creationId xmlns:p14="http://schemas.microsoft.com/office/powerpoint/2010/main" val="148429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A9C08-6F38-CF58-3845-228F88C49E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ACB1D04-3A16-FE42-E186-FAA35FD74312}"/>
              </a:ext>
            </a:extLst>
          </p:cNvPr>
          <p:cNvSpPr>
            <a:spLocks noGrp="1"/>
          </p:cNvSpPr>
          <p:nvPr>
            <p:ph type="body" idx="1"/>
          </p:nvPr>
        </p:nvSpPr>
        <p:spPr>
          <a:xfrm>
            <a:off x="838200" y="1825625"/>
            <a:ext cx="10515600" cy="46672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9310577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3" r:id="rId3"/>
    <p:sldLayoutId id="2147483658" r:id="rId4"/>
    <p:sldLayoutId id="2147483650" r:id="rId5"/>
    <p:sldLayoutId id="2147483662" r:id="rId6"/>
    <p:sldLayoutId id="2147483663" r:id="rId7"/>
    <p:sldLayoutId id="2147483660" r:id="rId8"/>
    <p:sldLayoutId id="2147483651" r:id="rId9"/>
    <p:sldLayoutId id="2147483652" r:id="rId10"/>
    <p:sldLayoutId id="2147483661" r:id="rId11"/>
    <p:sldLayoutId id="2147483654" r:id="rId12"/>
    <p:sldLayoutId id="2147483656" r:id="rId13"/>
    <p:sldLayoutId id="2147483655" r:id="rId14"/>
    <p:sldLayoutId id="2147483659" r:id="rId15"/>
  </p:sldLayoutIdLst>
  <p:txStyles>
    <p:titleStyle>
      <a:lvl1pPr algn="l" defTabSz="914400" rtl="0" eaLnBrk="1" latinLnBrk="0" hangingPunct="1">
        <a:lnSpc>
          <a:spcPct val="90000"/>
        </a:lnSpc>
        <a:spcBef>
          <a:spcPct val="0"/>
        </a:spcBef>
        <a:buNone/>
        <a:defRPr sz="4400" b="1"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E0C29B2-B7BB-C089-2144-B3F2128D2FAD}"/>
              </a:ext>
            </a:extLst>
          </p:cNvPr>
          <p:cNvSpPr>
            <a:spLocks noGrp="1"/>
          </p:cNvSpPr>
          <p:nvPr>
            <p:ph type="ctrTitle"/>
          </p:nvPr>
        </p:nvSpPr>
        <p:spPr>
          <a:xfrm>
            <a:off x="772160" y="2544763"/>
            <a:ext cx="7183120" cy="1726295"/>
          </a:xfrm>
        </p:spPr>
        <p:txBody>
          <a:bodyPr>
            <a:normAutofit fontScale="90000"/>
          </a:bodyPr>
          <a:lstStyle/>
          <a:p>
            <a:r>
              <a:rPr lang="en-AU" dirty="0"/>
              <a:t>Mission to Seafarers Geraldton</a:t>
            </a:r>
            <a:endParaRPr lang="en-US" dirty="0"/>
          </a:p>
        </p:txBody>
      </p:sp>
      <p:sp>
        <p:nvSpPr>
          <p:cNvPr id="24" name="Subtitle 23">
            <a:extLst>
              <a:ext uri="{FF2B5EF4-FFF2-40B4-BE49-F238E27FC236}">
                <a16:creationId xmlns:a16="http://schemas.microsoft.com/office/drawing/2014/main" id="{7BC6D598-699E-6525-3D38-00D185B6C29A}"/>
              </a:ext>
            </a:extLst>
          </p:cNvPr>
          <p:cNvSpPr>
            <a:spLocks noGrp="1"/>
          </p:cNvSpPr>
          <p:nvPr>
            <p:ph type="subTitle" idx="1"/>
          </p:nvPr>
        </p:nvSpPr>
        <p:spPr>
          <a:xfrm>
            <a:off x="771525" y="4398963"/>
            <a:ext cx="5964941" cy="1604962"/>
          </a:xfrm>
        </p:spPr>
        <p:txBody>
          <a:bodyPr>
            <a:normAutofit/>
          </a:bodyPr>
          <a:lstStyle/>
          <a:p>
            <a:r>
              <a:rPr lang="en-AU" dirty="0"/>
              <a:t>Information for local businesses involved in the shipping industry</a:t>
            </a:r>
          </a:p>
          <a:p>
            <a:r>
              <a:rPr lang="en-AU" dirty="0"/>
              <a:t>2023</a:t>
            </a:r>
          </a:p>
          <a:p>
            <a:endParaRPr lang="en-US" dirty="0"/>
          </a:p>
        </p:txBody>
      </p:sp>
      <p:sp>
        <p:nvSpPr>
          <p:cNvPr id="35" name="TextBox 34">
            <a:extLst>
              <a:ext uri="{FF2B5EF4-FFF2-40B4-BE49-F238E27FC236}">
                <a16:creationId xmlns:a16="http://schemas.microsoft.com/office/drawing/2014/main" id="{7FAA0D37-C6E3-FD65-DA22-A497C6E392C5}"/>
              </a:ext>
            </a:extLst>
          </p:cNvPr>
          <p:cNvSpPr txBox="1"/>
          <p:nvPr/>
        </p:nvSpPr>
        <p:spPr>
          <a:xfrm>
            <a:off x="12559554" y="2030506"/>
            <a:ext cx="2460811"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To change the photo, click it and delete it.  Then click the placeholder icon in the </a:t>
            </a:r>
            <a:r>
              <a:rPr lang="en-US" sz="1200" dirty="0" err="1">
                <a:latin typeface="Arial" panose="020B0604020202020204" pitchFamily="34" charset="0"/>
                <a:cs typeface="Arial" panose="020B0604020202020204" pitchFamily="34" charset="0"/>
              </a:rPr>
              <a:t>centre</a:t>
            </a:r>
            <a:r>
              <a:rPr lang="en-US" sz="1200" dirty="0">
                <a:latin typeface="Arial" panose="020B0604020202020204" pitchFamily="34" charset="0"/>
                <a:cs typeface="Arial" panose="020B0604020202020204" pitchFamily="34" charset="0"/>
              </a:rPr>
              <a:t> and choose a replacement. </a:t>
            </a:r>
          </a:p>
        </p:txBody>
      </p:sp>
      <p:pic>
        <p:nvPicPr>
          <p:cNvPr id="23" name="Picture Placeholder 22">
            <a:extLst>
              <a:ext uri="{FF2B5EF4-FFF2-40B4-BE49-F238E27FC236}">
                <a16:creationId xmlns:a16="http://schemas.microsoft.com/office/drawing/2014/main" id="{11A80D23-A334-491B-95EB-254292260356}"/>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b="-279"/>
          <a:stretch/>
        </p:blipFill>
        <p:spPr>
          <a:xfrm>
            <a:off x="8780464" y="301453"/>
            <a:ext cx="3419856" cy="6574836"/>
          </a:xfrm>
        </p:spPr>
      </p:pic>
    </p:spTree>
    <p:extLst>
      <p:ext uri="{BB962C8B-B14F-4D97-AF65-F5344CB8AC3E}">
        <p14:creationId xmlns:p14="http://schemas.microsoft.com/office/powerpoint/2010/main" val="1333686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2939-E38D-63FC-23CC-C2CB16A390E2}"/>
              </a:ext>
            </a:extLst>
          </p:cNvPr>
          <p:cNvSpPr>
            <a:spLocks noGrp="1"/>
          </p:cNvSpPr>
          <p:nvPr>
            <p:ph type="title"/>
          </p:nvPr>
        </p:nvSpPr>
        <p:spPr>
          <a:xfrm>
            <a:off x="886763" y="1418387"/>
            <a:ext cx="5358141" cy="2212319"/>
          </a:xfrm>
        </p:spPr>
        <p:txBody>
          <a:bodyPr/>
          <a:lstStyle/>
          <a:p>
            <a:r>
              <a:rPr lang="en-AU" dirty="0"/>
              <a:t>Cost of Operations</a:t>
            </a:r>
            <a:endParaRPr lang="en-US" dirty="0"/>
          </a:p>
        </p:txBody>
      </p:sp>
      <p:sp>
        <p:nvSpPr>
          <p:cNvPr id="3" name="Text Placeholder 2">
            <a:extLst>
              <a:ext uri="{FF2B5EF4-FFF2-40B4-BE49-F238E27FC236}">
                <a16:creationId xmlns:a16="http://schemas.microsoft.com/office/drawing/2014/main" id="{90655552-A29B-297F-95BA-DB09689ED7BF}"/>
              </a:ext>
            </a:extLst>
          </p:cNvPr>
          <p:cNvSpPr>
            <a:spLocks noGrp="1"/>
          </p:cNvSpPr>
          <p:nvPr>
            <p:ph type="body" idx="1"/>
          </p:nvPr>
        </p:nvSpPr>
        <p:spPr>
          <a:xfrm>
            <a:off x="886763" y="3630706"/>
            <a:ext cx="5358141" cy="2167593"/>
          </a:xfrm>
        </p:spPr>
        <p:txBody>
          <a:bodyPr/>
          <a:lstStyle/>
          <a:p>
            <a:endParaRPr lang="en-US" dirty="0"/>
          </a:p>
        </p:txBody>
      </p:sp>
      <p:pic>
        <p:nvPicPr>
          <p:cNvPr id="14" name="Picture Placeholder 13">
            <a:extLst>
              <a:ext uri="{FF2B5EF4-FFF2-40B4-BE49-F238E27FC236}">
                <a16:creationId xmlns:a16="http://schemas.microsoft.com/office/drawing/2014/main" id="{F2B4C5E7-A66E-4986-ADD6-25B5CD64000E}"/>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t="-238"/>
          <a:stretch/>
        </p:blipFill>
        <p:spPr>
          <a:xfrm>
            <a:off x="7926404" y="-19253"/>
            <a:ext cx="4272533" cy="6794851"/>
          </a:xfrm>
        </p:spPr>
      </p:pic>
    </p:spTree>
    <p:extLst>
      <p:ext uri="{BB962C8B-B14F-4D97-AF65-F5344CB8AC3E}">
        <p14:creationId xmlns:p14="http://schemas.microsoft.com/office/powerpoint/2010/main" val="280130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a:extLst>
              <a:ext uri="{FF2B5EF4-FFF2-40B4-BE49-F238E27FC236}">
                <a16:creationId xmlns:a16="http://schemas.microsoft.com/office/drawing/2014/main" id="{278E8807-FC82-6109-AC03-328C87328AA0}"/>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t="-304"/>
          <a:stretch/>
        </p:blipFill>
        <p:spPr>
          <a:xfrm>
            <a:off x="-39938" y="3315635"/>
            <a:ext cx="1994010" cy="3461707"/>
          </a:xfrm>
        </p:spPr>
      </p:pic>
      <p:sp>
        <p:nvSpPr>
          <p:cNvPr id="32" name="Title 9">
            <a:extLst>
              <a:ext uri="{FF2B5EF4-FFF2-40B4-BE49-F238E27FC236}">
                <a16:creationId xmlns:a16="http://schemas.microsoft.com/office/drawing/2014/main" id="{CE92E99D-23F9-30FD-7382-0AFE102B96FB}"/>
              </a:ext>
            </a:extLst>
          </p:cNvPr>
          <p:cNvSpPr>
            <a:spLocks noGrp="1"/>
          </p:cNvSpPr>
          <p:nvPr>
            <p:ph type="title"/>
          </p:nvPr>
        </p:nvSpPr>
        <p:spPr>
          <a:xfrm>
            <a:off x="551329" y="1018148"/>
            <a:ext cx="3099192" cy="1325563"/>
          </a:xfrm>
        </p:spPr>
        <p:txBody>
          <a:bodyPr>
            <a:normAutofit/>
          </a:bodyPr>
          <a:lstStyle/>
          <a:p>
            <a:r>
              <a:rPr lang="en-US" dirty="0"/>
              <a:t>Operating costs</a:t>
            </a:r>
          </a:p>
        </p:txBody>
      </p:sp>
      <p:sp>
        <p:nvSpPr>
          <p:cNvPr id="33" name="Content Placeholder 2">
            <a:extLst>
              <a:ext uri="{FF2B5EF4-FFF2-40B4-BE49-F238E27FC236}">
                <a16:creationId xmlns:a16="http://schemas.microsoft.com/office/drawing/2014/main" id="{9BF8C22C-2F6B-997B-D5ED-9883DE26CCDE}"/>
              </a:ext>
            </a:extLst>
          </p:cNvPr>
          <p:cNvSpPr>
            <a:spLocks noGrp="1"/>
          </p:cNvSpPr>
          <p:nvPr>
            <p:ph sz="half" idx="2"/>
          </p:nvPr>
        </p:nvSpPr>
        <p:spPr>
          <a:xfrm>
            <a:off x="4534769" y="919689"/>
            <a:ext cx="3845143" cy="5549349"/>
          </a:xfrm>
          <a:ln>
            <a:solidFill>
              <a:schemeClr val="bg1"/>
            </a:solidFill>
          </a:ln>
        </p:spPr>
        <p:txBody>
          <a:bodyPr>
            <a:normAutofit/>
          </a:bodyPr>
          <a:lstStyle/>
          <a:p>
            <a:pPr marL="0" indent="0">
              <a:buNone/>
            </a:pPr>
            <a:r>
              <a:rPr lang="en-AU" sz="2400" b="1" kern="1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$188,000</a:t>
            </a:r>
            <a:r>
              <a:rPr lang="en-AU" sz="1800" kern="1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 </a:t>
            </a:r>
            <a:r>
              <a:rPr lang="en-AU" sz="1800" kern="100" dirty="0">
                <a:effectLst/>
                <a:latin typeface="Arial" panose="020B0604020202020204" pitchFamily="34" charset="0"/>
                <a:ea typeface="Calibri" panose="020F0502020204030204" pitchFamily="34" charset="0"/>
                <a:cs typeface="Times New Roman" panose="02020603050405020304" pitchFamily="18" charset="0"/>
              </a:rPr>
              <a:t>the cost of delivering welfare services in 2022FY </a:t>
            </a:r>
          </a:p>
          <a:p>
            <a:pPr marL="0" indent="0">
              <a:buNone/>
            </a:pPr>
            <a:r>
              <a:rPr lang="en-AU" sz="2400" b="1" kern="1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1.3</a:t>
            </a:r>
            <a:r>
              <a:rPr lang="en-AU" sz="1800" kern="100" dirty="0">
                <a:effectLst/>
                <a:latin typeface="Arial" panose="020B0604020202020204" pitchFamily="34" charset="0"/>
                <a:ea typeface="Calibri" panose="020F0502020204030204" pitchFamily="34" charset="0"/>
                <a:cs typeface="Times New Roman" panose="02020603050405020304" pitchFamily="18" charset="0"/>
              </a:rPr>
              <a:t> FTE staff spanning welfare, operations and transport + </a:t>
            </a:r>
            <a:r>
              <a:rPr lang="en-AU" sz="1800" kern="100" dirty="0">
                <a:latin typeface="Arial" panose="020B0604020202020204" pitchFamily="34" charset="0"/>
                <a:ea typeface="Calibri" panose="020F0502020204030204" pitchFamily="34" charset="0"/>
                <a:cs typeface="Times New Roman" panose="02020603050405020304" pitchFamily="18" charset="0"/>
              </a:rPr>
              <a:t>numerous </a:t>
            </a:r>
            <a:r>
              <a:rPr lang="en-AU" sz="1800" kern="100" dirty="0">
                <a:effectLst/>
                <a:latin typeface="Arial" panose="020B0604020202020204" pitchFamily="34" charset="0"/>
                <a:ea typeface="Calibri" panose="020F0502020204030204" pitchFamily="34" charset="0"/>
                <a:cs typeface="Times New Roman" panose="02020603050405020304" pitchFamily="18" charset="0"/>
              </a:rPr>
              <a:t>volunteers</a:t>
            </a:r>
          </a:p>
          <a:p>
            <a:r>
              <a:rPr lang="en-AU" sz="1800" kern="100" dirty="0">
                <a:ea typeface="Calibri" panose="020F0502020204030204" pitchFamily="34" charset="0"/>
                <a:cs typeface="Times New Roman" panose="02020603050405020304" pitchFamily="18" charset="0"/>
              </a:rPr>
              <a:t>Shore leave service alone is </a:t>
            </a:r>
            <a:r>
              <a:rPr lang="en-AU" sz="2400" b="1" kern="100" dirty="0">
                <a:solidFill>
                  <a:schemeClr val="accent6"/>
                </a:solidFill>
                <a:ea typeface="Calibri" panose="020F0502020204030204" pitchFamily="34" charset="0"/>
                <a:cs typeface="Times New Roman" panose="02020603050405020304" pitchFamily="18" charset="0"/>
              </a:rPr>
              <a:t>50% </a:t>
            </a:r>
            <a:r>
              <a:rPr lang="en-AU" sz="1800" kern="100" dirty="0">
                <a:ea typeface="Calibri" panose="020F0502020204030204" pitchFamily="34" charset="0"/>
                <a:cs typeface="Times New Roman" panose="02020603050405020304" pitchFamily="18" charset="0"/>
              </a:rPr>
              <a:t>of overall budget</a:t>
            </a:r>
          </a:p>
          <a:p>
            <a:pPr marL="0" indent="0">
              <a:buNone/>
            </a:pPr>
            <a:r>
              <a:rPr lang="en-AU" sz="1800" kern="100" dirty="0">
                <a:ea typeface="Calibri" panose="020F0502020204030204" pitchFamily="34" charset="0"/>
                <a:cs typeface="Times New Roman" panose="02020603050405020304" pitchFamily="18" charset="0"/>
              </a:rPr>
              <a:t>Only </a:t>
            </a:r>
            <a:r>
              <a:rPr lang="en-AU" sz="2400" b="1" kern="100" dirty="0">
                <a:solidFill>
                  <a:schemeClr val="accent6"/>
                </a:solidFill>
                <a:latin typeface="Arial" panose="020B0604020202020204" pitchFamily="34" charset="0"/>
                <a:ea typeface="Calibri" panose="020F0502020204030204" pitchFamily="34" charset="0"/>
                <a:cs typeface="Times New Roman" panose="02020603050405020304" pitchFamily="18" charset="0"/>
              </a:rPr>
              <a:t>7% </a:t>
            </a:r>
            <a:r>
              <a:rPr lang="en-AU" sz="1800" kern="100" dirty="0">
                <a:effectLst/>
                <a:latin typeface="Arial" panose="020B0604020202020204" pitchFamily="34" charset="0"/>
                <a:ea typeface="Calibri" panose="020F0502020204030204" pitchFamily="34" charset="0"/>
                <a:cs typeface="Times New Roman" panose="02020603050405020304" pitchFamily="18" charset="0"/>
              </a:rPr>
              <a:t>of our running costs were externally funded in 2022FY</a:t>
            </a:r>
          </a:p>
          <a:p>
            <a:pPr marL="0" indent="0">
              <a:buNone/>
            </a:pPr>
            <a:r>
              <a:rPr lang="en-AU" sz="2400" b="1" kern="100" dirty="0">
                <a:solidFill>
                  <a:schemeClr val="accent6"/>
                </a:solidFill>
                <a:latin typeface="Arial" panose="020B0604020202020204" pitchFamily="34" charset="0"/>
                <a:ea typeface="Calibri" panose="020F0502020204030204" pitchFamily="34" charset="0"/>
                <a:cs typeface="Times New Roman" panose="02020603050405020304" pitchFamily="18" charset="0"/>
              </a:rPr>
              <a:t>4% </a:t>
            </a:r>
            <a:r>
              <a:rPr lang="en-AU" sz="1800" kern="100" dirty="0">
                <a:latin typeface="Arial" panose="020B0604020202020204" pitchFamily="34" charset="0"/>
                <a:ea typeface="Calibri" panose="020F0502020204030204" pitchFamily="34" charset="0"/>
                <a:cs typeface="Times New Roman" panose="02020603050405020304" pitchFamily="18" charset="0"/>
              </a:rPr>
              <a:t>from community</a:t>
            </a:r>
            <a:r>
              <a:rPr lang="en-AU" sz="1800" kern="100" dirty="0">
                <a:effectLst/>
                <a:latin typeface="Arial" panose="020B0604020202020204" pitchFamily="34" charset="0"/>
                <a:ea typeface="Calibri" panose="020F0502020204030204" pitchFamily="34" charset="0"/>
                <a:cs typeface="Times New Roman" panose="02020603050405020304" pitchFamily="18" charset="0"/>
              </a:rPr>
              <a:t> donations </a:t>
            </a:r>
            <a:r>
              <a:rPr lang="en-AU" sz="1800" kern="100" dirty="0">
                <a:latin typeface="Arial" panose="020B0604020202020204" pitchFamily="34" charset="0"/>
                <a:ea typeface="Calibri" panose="020F0502020204030204" pitchFamily="34" charset="0"/>
                <a:cs typeface="Times New Roman" panose="02020603050405020304" pitchFamily="18" charset="0"/>
              </a:rPr>
              <a:t>and only </a:t>
            </a:r>
            <a:r>
              <a:rPr lang="en-AU" sz="2400" b="1" kern="100" dirty="0">
                <a:solidFill>
                  <a:schemeClr val="accent6"/>
                </a:solidFill>
                <a:ea typeface="Calibri" panose="020F0502020204030204" pitchFamily="34" charset="0"/>
                <a:cs typeface="Times New Roman" panose="02020603050405020304" pitchFamily="18" charset="0"/>
              </a:rPr>
              <a:t>3% </a:t>
            </a:r>
            <a:r>
              <a:rPr lang="en-AU" sz="1800" kern="100" dirty="0">
                <a:latin typeface="Arial" panose="020B0604020202020204" pitchFamily="34" charset="0"/>
                <a:ea typeface="Calibri" panose="020F0502020204030204" pitchFamily="34" charset="0"/>
                <a:cs typeface="Times New Roman" panose="02020603050405020304" pitchFamily="18" charset="0"/>
              </a:rPr>
              <a:t>from the corporate sector</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AU" sz="18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FC9278CF-07C7-4605-8F98-CACE39920493}"/>
              </a:ext>
            </a:extLst>
          </p:cNvPr>
          <p:cNvGrpSpPr/>
          <p:nvPr/>
        </p:nvGrpSpPr>
        <p:grpSpPr>
          <a:xfrm>
            <a:off x="10351971" y="822676"/>
            <a:ext cx="914400" cy="5273291"/>
            <a:chOff x="4151601" y="822676"/>
            <a:chExt cx="914400" cy="5273291"/>
          </a:xfrm>
        </p:grpSpPr>
        <p:pic>
          <p:nvPicPr>
            <p:cNvPr id="35" name="Graphic 34" descr="Cruise ship with solid fill">
              <a:extLst>
                <a:ext uri="{FF2B5EF4-FFF2-40B4-BE49-F238E27FC236}">
                  <a16:creationId xmlns:a16="http://schemas.microsoft.com/office/drawing/2014/main" id="{85CB85DE-B27C-0212-D839-B354FF20100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51601" y="822676"/>
              <a:ext cx="914400" cy="914400"/>
            </a:xfrm>
            <a:prstGeom prst="rect">
              <a:avLst/>
            </a:prstGeom>
          </p:spPr>
        </p:pic>
        <p:pic>
          <p:nvPicPr>
            <p:cNvPr id="36" name="Graphic 35" descr="Bus with solid fill">
              <a:extLst>
                <a:ext uri="{FF2B5EF4-FFF2-40B4-BE49-F238E27FC236}">
                  <a16:creationId xmlns:a16="http://schemas.microsoft.com/office/drawing/2014/main" id="{BE4380F3-092F-DE76-312E-B48E45CF350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51601" y="1934258"/>
              <a:ext cx="914400" cy="914400"/>
            </a:xfrm>
            <a:prstGeom prst="rect">
              <a:avLst/>
            </a:prstGeom>
          </p:spPr>
        </p:pic>
        <p:pic>
          <p:nvPicPr>
            <p:cNvPr id="37" name="Graphic 36" descr="Shopping basket with solid fill">
              <a:extLst>
                <a:ext uri="{FF2B5EF4-FFF2-40B4-BE49-F238E27FC236}">
                  <a16:creationId xmlns:a16="http://schemas.microsoft.com/office/drawing/2014/main" id="{56D4A38A-BAD1-18FD-82CD-C865A7CFFAB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51601" y="2868929"/>
              <a:ext cx="914400" cy="914400"/>
            </a:xfrm>
            <a:prstGeom prst="rect">
              <a:avLst/>
            </a:prstGeom>
          </p:spPr>
        </p:pic>
        <p:pic>
          <p:nvPicPr>
            <p:cNvPr id="38" name="Graphic 37" descr="Care with solid fill">
              <a:extLst>
                <a:ext uri="{FF2B5EF4-FFF2-40B4-BE49-F238E27FC236}">
                  <a16:creationId xmlns:a16="http://schemas.microsoft.com/office/drawing/2014/main" id="{C42A7A96-FF55-1DFE-B1A0-CD8FC46B91E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51601" y="5181567"/>
              <a:ext cx="914400" cy="914400"/>
            </a:xfrm>
            <a:prstGeom prst="rect">
              <a:avLst/>
            </a:prstGeom>
          </p:spPr>
        </p:pic>
        <p:pic>
          <p:nvPicPr>
            <p:cNvPr id="39" name="Graphic 38" descr="Coffee with solid fill">
              <a:extLst>
                <a:ext uri="{FF2B5EF4-FFF2-40B4-BE49-F238E27FC236}">
                  <a16:creationId xmlns:a16="http://schemas.microsoft.com/office/drawing/2014/main" id="{0A6FDBF1-5B0B-2E3C-113B-44D8DE8812EC}"/>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151601" y="4007434"/>
              <a:ext cx="914400" cy="914400"/>
            </a:xfrm>
            <a:prstGeom prst="rect">
              <a:avLst/>
            </a:prstGeom>
          </p:spPr>
        </p:pic>
      </p:grpSp>
    </p:spTree>
    <p:extLst>
      <p:ext uri="{BB962C8B-B14F-4D97-AF65-F5344CB8AC3E}">
        <p14:creationId xmlns:p14="http://schemas.microsoft.com/office/powerpoint/2010/main" val="2485429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3F0D-DA57-578B-13CE-57F40500DD11}"/>
              </a:ext>
            </a:extLst>
          </p:cNvPr>
          <p:cNvSpPr>
            <a:spLocks noGrp="1"/>
          </p:cNvSpPr>
          <p:nvPr>
            <p:ph type="title"/>
          </p:nvPr>
        </p:nvSpPr>
        <p:spPr/>
        <p:txBody>
          <a:bodyPr/>
          <a:lstStyle/>
          <a:p>
            <a:r>
              <a:rPr lang="en-AU" dirty="0"/>
              <a:t>Cost of Shore Leave services</a:t>
            </a:r>
          </a:p>
        </p:txBody>
      </p:sp>
      <p:pic>
        <p:nvPicPr>
          <p:cNvPr id="21" name="Picture Placeholder 20" descr="A group of people wearing face masks&#10;&#10;Description automatically generated">
            <a:extLst>
              <a:ext uri="{FF2B5EF4-FFF2-40B4-BE49-F238E27FC236}">
                <a16:creationId xmlns:a16="http://schemas.microsoft.com/office/drawing/2014/main" id="{32204A6C-7EBD-DAC2-3899-1D7CAEEF4294}"/>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p:pic>
      <p:sp>
        <p:nvSpPr>
          <p:cNvPr id="13" name="TextBox 12">
            <a:extLst>
              <a:ext uri="{FF2B5EF4-FFF2-40B4-BE49-F238E27FC236}">
                <a16:creationId xmlns:a16="http://schemas.microsoft.com/office/drawing/2014/main" id="{41059F22-584A-32C6-61B7-6C81FFDCC0F6}"/>
              </a:ext>
            </a:extLst>
          </p:cNvPr>
          <p:cNvSpPr txBox="1"/>
          <p:nvPr/>
        </p:nvSpPr>
        <p:spPr>
          <a:xfrm>
            <a:off x="8133347" y="2041123"/>
            <a:ext cx="3220453" cy="4629432"/>
          </a:xfrm>
          <a:prstGeom prst="rect">
            <a:avLst/>
          </a:prstGeom>
          <a:noFill/>
        </p:spPr>
        <p:txBody>
          <a:bodyPr wrap="square" rtlCol="0">
            <a:noAutofit/>
          </a:bodyPr>
          <a:lstStyle/>
          <a:p>
            <a:pPr>
              <a:spcAft>
                <a:spcPts val="600"/>
              </a:spcAft>
            </a:pPr>
            <a:r>
              <a:rPr lang="en-AU" b="1" dirty="0">
                <a:solidFill>
                  <a:schemeClr val="bg1"/>
                </a:solidFill>
              </a:rPr>
              <a:t>Funding will enable us to:</a:t>
            </a:r>
          </a:p>
          <a:p>
            <a:pPr marL="285750" indent="-285750">
              <a:spcAft>
                <a:spcPts val="600"/>
              </a:spcAft>
              <a:buClr>
                <a:schemeClr val="accent3"/>
              </a:buClr>
              <a:buFont typeface="Arial" panose="020B0604020202020204" pitchFamily="34" charset="0"/>
              <a:buChar char="•"/>
            </a:pPr>
            <a:r>
              <a:rPr lang="en-AU" dirty="0">
                <a:solidFill>
                  <a:schemeClr val="bg1"/>
                </a:solidFill>
              </a:rPr>
              <a:t>Pay a full-time or two part-time driver/shop assistants, which would allow us to:</a:t>
            </a:r>
          </a:p>
          <a:p>
            <a:pPr marL="285750" indent="-285750">
              <a:spcAft>
                <a:spcPts val="600"/>
              </a:spcAft>
              <a:buClr>
                <a:schemeClr val="accent3"/>
              </a:buClr>
              <a:buFont typeface="Arial" panose="020B0604020202020204" pitchFamily="34" charset="0"/>
              <a:buChar char="•"/>
            </a:pPr>
            <a:r>
              <a:rPr lang="en-AU" dirty="0">
                <a:solidFill>
                  <a:schemeClr val="bg1"/>
                </a:solidFill>
              </a:rPr>
              <a:t>Ensure all visiting ships have access to shore leave, transit services or deliveries to gangway</a:t>
            </a:r>
          </a:p>
          <a:p>
            <a:pPr marL="285750" indent="-285750">
              <a:spcAft>
                <a:spcPts val="600"/>
              </a:spcAft>
              <a:buClr>
                <a:schemeClr val="accent3"/>
              </a:buClr>
              <a:buFont typeface="Arial" panose="020B0604020202020204" pitchFamily="34" charset="0"/>
              <a:buChar char="•"/>
            </a:pPr>
            <a:r>
              <a:rPr lang="en-AU" dirty="0">
                <a:solidFill>
                  <a:schemeClr val="bg1"/>
                </a:solidFill>
              </a:rPr>
              <a:t>Release chaplain for more crew welfare and support</a:t>
            </a:r>
          </a:p>
          <a:p>
            <a:pPr marL="285750" indent="-285750">
              <a:spcAft>
                <a:spcPts val="600"/>
              </a:spcAft>
              <a:buClr>
                <a:schemeClr val="accent3"/>
              </a:buClr>
              <a:buFont typeface="Arial" panose="020B0604020202020204" pitchFamily="34" charset="0"/>
              <a:buChar char="•"/>
            </a:pPr>
            <a:r>
              <a:rPr lang="en-AU" dirty="0">
                <a:solidFill>
                  <a:schemeClr val="bg1"/>
                </a:solidFill>
              </a:rPr>
              <a:t>Keep retail shop prices affordable for seafarers</a:t>
            </a:r>
          </a:p>
          <a:p>
            <a:pPr marL="285750" indent="-285750">
              <a:spcAft>
                <a:spcPts val="600"/>
              </a:spcAft>
              <a:buFont typeface="Arial" panose="020B0604020202020204" pitchFamily="34" charset="0"/>
              <a:buChar char="•"/>
            </a:pPr>
            <a:endParaRPr lang="en-AU" dirty="0">
              <a:solidFill>
                <a:schemeClr val="bg1"/>
              </a:solidFill>
            </a:endParaRPr>
          </a:p>
        </p:txBody>
      </p:sp>
      <p:graphicFrame>
        <p:nvGraphicFramePr>
          <p:cNvPr id="4" name="Table 3">
            <a:extLst>
              <a:ext uri="{FF2B5EF4-FFF2-40B4-BE49-F238E27FC236}">
                <a16:creationId xmlns:a16="http://schemas.microsoft.com/office/drawing/2014/main" id="{3BAF9348-7946-C6E6-5F26-4A1C64E64062}"/>
              </a:ext>
            </a:extLst>
          </p:cNvPr>
          <p:cNvGraphicFramePr>
            <a:graphicFrameLocks noGrp="1"/>
          </p:cNvGraphicFramePr>
          <p:nvPr>
            <p:extLst>
              <p:ext uri="{D42A27DB-BD31-4B8C-83A1-F6EECF244321}">
                <p14:modId xmlns:p14="http://schemas.microsoft.com/office/powerpoint/2010/main" val="3296275934"/>
              </p:ext>
            </p:extLst>
          </p:nvPr>
        </p:nvGraphicFramePr>
        <p:xfrm>
          <a:off x="223766" y="1842241"/>
          <a:ext cx="7564440" cy="3810000"/>
        </p:xfrm>
        <a:graphic>
          <a:graphicData uri="http://schemas.openxmlformats.org/drawingml/2006/table">
            <a:tbl>
              <a:tblPr>
                <a:tableStyleId>{5C22544A-7EE6-4342-B048-85BDC9FD1C3A}</a:tableStyleId>
              </a:tblPr>
              <a:tblGrid>
                <a:gridCol w="6201152">
                  <a:extLst>
                    <a:ext uri="{9D8B030D-6E8A-4147-A177-3AD203B41FA5}">
                      <a16:colId xmlns:a16="http://schemas.microsoft.com/office/drawing/2014/main" val="734026452"/>
                    </a:ext>
                  </a:extLst>
                </a:gridCol>
                <a:gridCol w="1363288">
                  <a:extLst>
                    <a:ext uri="{9D8B030D-6E8A-4147-A177-3AD203B41FA5}">
                      <a16:colId xmlns:a16="http://schemas.microsoft.com/office/drawing/2014/main" val="1171857088"/>
                    </a:ext>
                  </a:extLst>
                </a:gridCol>
              </a:tblGrid>
              <a:tr h="381000">
                <a:tc>
                  <a:txBody>
                    <a:bodyPr/>
                    <a:lstStyle/>
                    <a:p>
                      <a:pPr algn="l" fontAlgn="b"/>
                      <a:r>
                        <a:rPr lang="en-AU" sz="2400" u="sng" strike="noStrike" dirty="0">
                          <a:effectLst/>
                        </a:rPr>
                        <a:t>Indicative for 12 hours/day, 7 days/week</a:t>
                      </a:r>
                      <a:endParaRPr lang="en-AU" sz="2400" b="1" i="1" u="sng" strike="noStrike" dirty="0">
                        <a:effectLst/>
                        <a:latin typeface="Arial" panose="020B0604020202020204" pitchFamily="34" charset="0"/>
                      </a:endParaRPr>
                    </a:p>
                  </a:txBody>
                  <a:tcPr marL="0" marR="0" marT="0" marB="0" anchor="b"/>
                </a:tc>
                <a:tc>
                  <a:txBody>
                    <a:bodyPr/>
                    <a:lstStyle/>
                    <a:p>
                      <a:pPr algn="l" fontAlgn="b"/>
                      <a:endParaRPr lang="en-AU" sz="2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541031279"/>
                  </a:ext>
                </a:extLst>
              </a:tr>
              <a:tr h="381000">
                <a:tc>
                  <a:txBody>
                    <a:bodyPr/>
                    <a:lstStyle/>
                    <a:p>
                      <a:pPr algn="l" fontAlgn="b"/>
                      <a:endParaRPr lang="en-AU" sz="2400" b="0" i="0" u="none" strike="noStrike">
                        <a:effectLst/>
                        <a:latin typeface="Arial" panose="020B0604020202020204" pitchFamily="34" charset="0"/>
                      </a:endParaRPr>
                    </a:p>
                  </a:txBody>
                  <a:tcPr marL="0" marR="0" marT="0" marB="0" anchor="b"/>
                </a:tc>
                <a:tc>
                  <a:txBody>
                    <a:bodyPr/>
                    <a:lstStyle/>
                    <a:p>
                      <a:pPr algn="l" fontAlgn="b"/>
                      <a:endParaRPr lang="en-AU" sz="2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350450331"/>
                  </a:ext>
                </a:extLst>
              </a:tr>
              <a:tr h="381000">
                <a:tc>
                  <a:txBody>
                    <a:bodyPr/>
                    <a:lstStyle/>
                    <a:p>
                      <a:pPr algn="l" fontAlgn="b"/>
                      <a:r>
                        <a:rPr lang="en-AU" sz="2400" u="none" strike="noStrike" dirty="0">
                          <a:effectLst/>
                        </a:rPr>
                        <a:t>Maintenance Cost (2x services per year)</a:t>
                      </a:r>
                      <a:endParaRPr lang="en-AU" sz="2400" b="0" i="0" u="none" strike="noStrike" dirty="0">
                        <a:effectLst/>
                        <a:latin typeface="Arial" panose="020B0604020202020204" pitchFamily="34" charset="0"/>
                      </a:endParaRPr>
                    </a:p>
                  </a:txBody>
                  <a:tcPr marL="0" marR="0" marT="0" marB="0" anchor="b"/>
                </a:tc>
                <a:tc>
                  <a:txBody>
                    <a:bodyPr/>
                    <a:lstStyle/>
                    <a:p>
                      <a:pPr algn="r" fontAlgn="b"/>
                      <a:r>
                        <a:rPr lang="en-AU" sz="2400" u="none" strike="noStrike" dirty="0">
                          <a:effectLst/>
                        </a:rPr>
                        <a:t>$2,000</a:t>
                      </a:r>
                      <a:endParaRPr lang="en-AU" sz="2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175880162"/>
                  </a:ext>
                </a:extLst>
              </a:tr>
              <a:tr h="381000">
                <a:tc>
                  <a:txBody>
                    <a:bodyPr/>
                    <a:lstStyle/>
                    <a:p>
                      <a:pPr algn="l" fontAlgn="b"/>
                      <a:r>
                        <a:rPr lang="en-AU" sz="2400" u="none" strike="noStrike" dirty="0">
                          <a:effectLst/>
                        </a:rPr>
                        <a:t>Fuel </a:t>
                      </a:r>
                      <a:endParaRPr lang="en-AU" sz="2400" b="0" i="0" u="none" strike="noStrike" dirty="0">
                        <a:effectLst/>
                        <a:latin typeface="Arial" panose="020B0604020202020204" pitchFamily="34" charset="0"/>
                      </a:endParaRPr>
                    </a:p>
                  </a:txBody>
                  <a:tcPr marL="0" marR="0" marT="0" marB="0" anchor="b"/>
                </a:tc>
                <a:tc>
                  <a:txBody>
                    <a:bodyPr/>
                    <a:lstStyle/>
                    <a:p>
                      <a:pPr algn="r" fontAlgn="b"/>
                      <a:r>
                        <a:rPr lang="en-AU" sz="2400" u="none" strike="noStrike" dirty="0">
                          <a:effectLst/>
                        </a:rPr>
                        <a:t>$3,000</a:t>
                      </a:r>
                      <a:endParaRPr lang="en-AU" sz="2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393852345"/>
                  </a:ext>
                </a:extLst>
              </a:tr>
              <a:tr h="381000">
                <a:tc>
                  <a:txBody>
                    <a:bodyPr/>
                    <a:lstStyle/>
                    <a:p>
                      <a:pPr algn="l" fontAlgn="b"/>
                      <a:r>
                        <a:rPr lang="en-AU" sz="2400" u="none" strike="noStrike" dirty="0">
                          <a:effectLst/>
                        </a:rPr>
                        <a:t>Driver(s) incl. extras &amp; loadings</a:t>
                      </a:r>
                      <a:endParaRPr lang="en-AU" sz="2400" b="0" i="0" u="none" strike="noStrike" dirty="0">
                        <a:effectLst/>
                        <a:latin typeface="Arial" panose="020B0604020202020204" pitchFamily="34" charset="0"/>
                      </a:endParaRPr>
                    </a:p>
                  </a:txBody>
                  <a:tcPr marL="0" marR="0" marT="0" marB="0" anchor="b"/>
                </a:tc>
                <a:tc>
                  <a:txBody>
                    <a:bodyPr/>
                    <a:lstStyle/>
                    <a:p>
                      <a:pPr algn="r" fontAlgn="b"/>
                      <a:r>
                        <a:rPr lang="en-AU" sz="2400" u="none" strike="noStrike" dirty="0">
                          <a:effectLst/>
                        </a:rPr>
                        <a:t>$160,000</a:t>
                      </a:r>
                      <a:endParaRPr lang="en-AU" sz="2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980057316"/>
                  </a:ext>
                </a:extLst>
              </a:tr>
              <a:tr h="381000">
                <a:tc>
                  <a:txBody>
                    <a:bodyPr/>
                    <a:lstStyle/>
                    <a:p>
                      <a:pPr algn="l" fontAlgn="b"/>
                      <a:r>
                        <a:rPr lang="en-AU" sz="2400" u="none" strike="noStrike" dirty="0">
                          <a:effectLst/>
                        </a:rPr>
                        <a:t>Insurance</a:t>
                      </a:r>
                      <a:endParaRPr lang="en-AU" sz="2400" b="0" i="0" u="none" strike="noStrike" dirty="0">
                        <a:effectLst/>
                        <a:latin typeface="Arial" panose="020B0604020202020204" pitchFamily="34" charset="0"/>
                      </a:endParaRPr>
                    </a:p>
                  </a:txBody>
                  <a:tcPr marL="0" marR="0" marT="0" marB="0" anchor="b"/>
                </a:tc>
                <a:tc>
                  <a:txBody>
                    <a:bodyPr/>
                    <a:lstStyle/>
                    <a:p>
                      <a:pPr algn="r" fontAlgn="b"/>
                      <a:r>
                        <a:rPr lang="en-AU" sz="2400" u="none" strike="noStrike" dirty="0">
                          <a:effectLst/>
                        </a:rPr>
                        <a:t>$2,000</a:t>
                      </a:r>
                      <a:endParaRPr lang="en-AU" sz="2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840222924"/>
                  </a:ext>
                </a:extLst>
              </a:tr>
              <a:tr h="381000">
                <a:tc>
                  <a:txBody>
                    <a:bodyPr/>
                    <a:lstStyle/>
                    <a:p>
                      <a:pPr algn="l" fontAlgn="b"/>
                      <a:r>
                        <a:rPr lang="en-AU" sz="2400" u="none" strike="noStrike" dirty="0">
                          <a:effectLst/>
                        </a:rPr>
                        <a:t>Tyres</a:t>
                      </a:r>
                      <a:endParaRPr lang="en-AU" sz="2400" b="0" i="0" u="none" strike="noStrike" dirty="0">
                        <a:effectLst/>
                        <a:latin typeface="Arial" panose="020B0604020202020204" pitchFamily="34" charset="0"/>
                      </a:endParaRPr>
                    </a:p>
                  </a:txBody>
                  <a:tcPr marL="0" marR="0" marT="0" marB="0" anchor="b"/>
                </a:tc>
                <a:tc>
                  <a:txBody>
                    <a:bodyPr/>
                    <a:lstStyle/>
                    <a:p>
                      <a:pPr algn="r" fontAlgn="b"/>
                      <a:r>
                        <a:rPr lang="en-AU" sz="2400" u="none" strike="noStrike" dirty="0">
                          <a:effectLst/>
                        </a:rPr>
                        <a:t>$2,000</a:t>
                      </a:r>
                      <a:endParaRPr lang="en-AU" sz="2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602040443"/>
                  </a:ext>
                </a:extLst>
              </a:tr>
              <a:tr h="381000">
                <a:tc>
                  <a:txBody>
                    <a:bodyPr/>
                    <a:lstStyle/>
                    <a:p>
                      <a:pPr algn="l" fontAlgn="b"/>
                      <a:r>
                        <a:rPr lang="en-AU" sz="2400" u="none" strike="noStrike" dirty="0">
                          <a:effectLst/>
                        </a:rPr>
                        <a:t>Replacement Reserve / Incidentals</a:t>
                      </a:r>
                      <a:endParaRPr lang="en-AU" sz="2400" b="0" i="0" u="none" strike="noStrike" dirty="0">
                        <a:effectLst/>
                        <a:latin typeface="Arial" panose="020B0604020202020204" pitchFamily="34" charset="0"/>
                      </a:endParaRPr>
                    </a:p>
                  </a:txBody>
                  <a:tcPr marL="0" marR="0" marT="0" marB="0" anchor="b"/>
                </a:tc>
                <a:tc>
                  <a:txBody>
                    <a:bodyPr/>
                    <a:lstStyle/>
                    <a:p>
                      <a:pPr algn="r" fontAlgn="b"/>
                      <a:r>
                        <a:rPr lang="en-AU" sz="2400" u="none" strike="noStrike" dirty="0">
                          <a:effectLst/>
                        </a:rPr>
                        <a:t>$5,000</a:t>
                      </a:r>
                      <a:endParaRPr lang="en-AU" sz="2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403602311"/>
                  </a:ext>
                </a:extLst>
              </a:tr>
              <a:tr h="381000">
                <a:tc>
                  <a:txBody>
                    <a:bodyPr/>
                    <a:lstStyle/>
                    <a:p>
                      <a:pPr algn="l" fontAlgn="b"/>
                      <a:r>
                        <a:rPr lang="en-AU" sz="2400" u="none" strike="noStrike" dirty="0">
                          <a:effectLst/>
                        </a:rPr>
                        <a:t>Registration</a:t>
                      </a:r>
                      <a:endParaRPr lang="en-AU" sz="2400" b="0" i="0" u="none" strike="noStrike" dirty="0">
                        <a:effectLst/>
                        <a:latin typeface="Arial" panose="020B0604020202020204" pitchFamily="34" charset="0"/>
                      </a:endParaRPr>
                    </a:p>
                  </a:txBody>
                  <a:tcPr marL="0" marR="0" marT="0" marB="0" anchor="b"/>
                </a:tc>
                <a:tc>
                  <a:txBody>
                    <a:bodyPr/>
                    <a:lstStyle/>
                    <a:p>
                      <a:pPr algn="r" fontAlgn="b"/>
                      <a:r>
                        <a:rPr lang="en-AU" sz="2400" u="none" strike="noStrike" dirty="0">
                          <a:effectLst/>
                        </a:rPr>
                        <a:t>$1,000</a:t>
                      </a:r>
                      <a:endParaRPr lang="en-AU" sz="24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1641509003"/>
                  </a:ext>
                </a:extLst>
              </a:tr>
              <a:tr h="381000">
                <a:tc>
                  <a:txBody>
                    <a:bodyPr/>
                    <a:lstStyle/>
                    <a:p>
                      <a:pPr algn="l" fontAlgn="b"/>
                      <a:endParaRPr lang="en-AU" sz="2400" b="0" i="0" u="none" strike="noStrike" dirty="0">
                        <a:effectLst/>
                        <a:latin typeface="Arial" panose="020B0604020202020204" pitchFamily="34" charset="0"/>
                      </a:endParaRPr>
                    </a:p>
                  </a:txBody>
                  <a:tcPr marL="0" marR="0" marT="0" marB="0" anchor="b"/>
                </a:tc>
                <a:tc>
                  <a:txBody>
                    <a:bodyPr/>
                    <a:lstStyle/>
                    <a:p>
                      <a:pPr algn="r" fontAlgn="b"/>
                      <a:r>
                        <a:rPr lang="en-AU" sz="2400" b="1" u="none" strike="noStrike" dirty="0">
                          <a:effectLst/>
                        </a:rPr>
                        <a:t>$175,000</a:t>
                      </a:r>
                      <a:endParaRPr lang="en-AU" sz="24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88062081"/>
                  </a:ext>
                </a:extLst>
              </a:tr>
            </a:tbl>
          </a:graphicData>
        </a:graphic>
      </p:graphicFrame>
      <p:sp>
        <p:nvSpPr>
          <p:cNvPr id="7" name="Title 1">
            <a:extLst>
              <a:ext uri="{FF2B5EF4-FFF2-40B4-BE49-F238E27FC236}">
                <a16:creationId xmlns:a16="http://schemas.microsoft.com/office/drawing/2014/main" id="{AE68AC57-3E20-4F52-8092-09E915116C6F}"/>
              </a:ext>
            </a:extLst>
          </p:cNvPr>
          <p:cNvSpPr txBox="1">
            <a:spLocks/>
          </p:cNvSpPr>
          <p:nvPr/>
        </p:nvSpPr>
        <p:spPr>
          <a:xfrm>
            <a:off x="251566" y="5505167"/>
            <a:ext cx="8514347" cy="10955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AU" sz="1800" dirty="0"/>
              <a:t>(Additional costs like centre maintenance, administration </a:t>
            </a:r>
            <a:br>
              <a:rPr lang="en-AU" sz="1800" dirty="0"/>
            </a:br>
            <a:r>
              <a:rPr lang="en-AU" sz="1800" dirty="0"/>
              <a:t>and site improvement projects not included in the above)</a:t>
            </a:r>
          </a:p>
        </p:txBody>
      </p:sp>
    </p:spTree>
    <p:extLst>
      <p:ext uri="{BB962C8B-B14F-4D97-AF65-F5344CB8AC3E}">
        <p14:creationId xmlns:p14="http://schemas.microsoft.com/office/powerpoint/2010/main" val="2359234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2939-E38D-63FC-23CC-C2CB16A390E2}"/>
              </a:ext>
            </a:extLst>
          </p:cNvPr>
          <p:cNvSpPr>
            <a:spLocks noGrp="1"/>
          </p:cNvSpPr>
          <p:nvPr>
            <p:ph type="title"/>
          </p:nvPr>
        </p:nvSpPr>
        <p:spPr>
          <a:xfrm>
            <a:off x="886763" y="1418387"/>
            <a:ext cx="5358141" cy="2212319"/>
          </a:xfrm>
        </p:spPr>
        <p:txBody>
          <a:bodyPr/>
          <a:lstStyle/>
          <a:p>
            <a:r>
              <a:rPr lang="en-AU" dirty="0"/>
              <a:t>Funding Proposal</a:t>
            </a:r>
            <a:endParaRPr lang="en-US" dirty="0"/>
          </a:p>
        </p:txBody>
      </p:sp>
      <p:sp>
        <p:nvSpPr>
          <p:cNvPr id="3" name="Text Placeholder 2">
            <a:extLst>
              <a:ext uri="{FF2B5EF4-FFF2-40B4-BE49-F238E27FC236}">
                <a16:creationId xmlns:a16="http://schemas.microsoft.com/office/drawing/2014/main" id="{90655552-A29B-297F-95BA-DB09689ED7BF}"/>
              </a:ext>
            </a:extLst>
          </p:cNvPr>
          <p:cNvSpPr>
            <a:spLocks noGrp="1"/>
          </p:cNvSpPr>
          <p:nvPr>
            <p:ph type="body" idx="1"/>
          </p:nvPr>
        </p:nvSpPr>
        <p:spPr>
          <a:xfrm>
            <a:off x="886763" y="3630706"/>
            <a:ext cx="5358141" cy="2167593"/>
          </a:xfrm>
        </p:spPr>
        <p:txBody>
          <a:bodyPr/>
          <a:lstStyle/>
          <a:p>
            <a:endParaRPr lang="en-US" dirty="0"/>
          </a:p>
        </p:txBody>
      </p:sp>
      <p:pic>
        <p:nvPicPr>
          <p:cNvPr id="7" name="Picture Placeholder 6">
            <a:extLst>
              <a:ext uri="{FF2B5EF4-FFF2-40B4-BE49-F238E27FC236}">
                <a16:creationId xmlns:a16="http://schemas.microsoft.com/office/drawing/2014/main" id="{C3187608-86E6-4B18-A863-37AF1F1978C5}"/>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t="-284"/>
          <a:stretch/>
        </p:blipFill>
        <p:spPr>
          <a:xfrm>
            <a:off x="7926404" y="-19253"/>
            <a:ext cx="4272533" cy="6794851"/>
          </a:xfrm>
        </p:spPr>
      </p:pic>
    </p:spTree>
    <p:extLst>
      <p:ext uri="{BB962C8B-B14F-4D97-AF65-F5344CB8AC3E}">
        <p14:creationId xmlns:p14="http://schemas.microsoft.com/office/powerpoint/2010/main" val="2615374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3F0D-DA57-578B-13CE-57F40500DD11}"/>
              </a:ext>
            </a:extLst>
          </p:cNvPr>
          <p:cNvSpPr>
            <a:spLocks noGrp="1"/>
          </p:cNvSpPr>
          <p:nvPr>
            <p:ph type="title"/>
          </p:nvPr>
        </p:nvSpPr>
        <p:spPr/>
        <p:txBody>
          <a:bodyPr/>
          <a:lstStyle/>
          <a:p>
            <a:r>
              <a:rPr lang="en-AU" dirty="0"/>
              <a:t>Our funding goal - $200,000</a:t>
            </a:r>
          </a:p>
        </p:txBody>
      </p:sp>
      <p:pic>
        <p:nvPicPr>
          <p:cNvPr id="21" name="Picture Placeholder 20" descr="A group of people wearing face masks&#10;&#10;Description automatically generated">
            <a:extLst>
              <a:ext uri="{FF2B5EF4-FFF2-40B4-BE49-F238E27FC236}">
                <a16:creationId xmlns:a16="http://schemas.microsoft.com/office/drawing/2014/main" id="{32204A6C-7EBD-DAC2-3899-1D7CAEEF4294}"/>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p:pic>
      <p:sp>
        <p:nvSpPr>
          <p:cNvPr id="13" name="TextBox 12">
            <a:extLst>
              <a:ext uri="{FF2B5EF4-FFF2-40B4-BE49-F238E27FC236}">
                <a16:creationId xmlns:a16="http://schemas.microsoft.com/office/drawing/2014/main" id="{41059F22-584A-32C6-61B7-6C81FFDCC0F6}"/>
              </a:ext>
            </a:extLst>
          </p:cNvPr>
          <p:cNvSpPr txBox="1"/>
          <p:nvPr/>
        </p:nvSpPr>
        <p:spPr>
          <a:xfrm>
            <a:off x="8133347" y="1893347"/>
            <a:ext cx="3220453" cy="4629432"/>
          </a:xfrm>
          <a:prstGeom prst="rect">
            <a:avLst/>
          </a:prstGeom>
          <a:noFill/>
        </p:spPr>
        <p:txBody>
          <a:bodyPr wrap="square" rtlCol="0">
            <a:noAutofit/>
          </a:bodyPr>
          <a:lstStyle/>
          <a:p>
            <a:pPr>
              <a:spcAft>
                <a:spcPts val="600"/>
              </a:spcAft>
            </a:pPr>
            <a:r>
              <a:rPr lang="en-AU" b="1" dirty="0">
                <a:solidFill>
                  <a:schemeClr val="bg1"/>
                </a:solidFill>
              </a:rPr>
              <a:t>This level of funding will enable us to:</a:t>
            </a:r>
          </a:p>
          <a:p>
            <a:pPr marL="285750" indent="-285750">
              <a:spcAft>
                <a:spcPts val="600"/>
              </a:spcAft>
              <a:buClr>
                <a:schemeClr val="accent3"/>
              </a:buClr>
              <a:buFont typeface="Arial" panose="020B0604020202020204" pitchFamily="34" charset="0"/>
              <a:buChar char="•"/>
            </a:pPr>
            <a:r>
              <a:rPr lang="en-AU" dirty="0">
                <a:solidFill>
                  <a:schemeClr val="bg1"/>
                </a:solidFill>
              </a:rPr>
              <a:t>Pay a full-time or two part-time driver/shop assistants, which would in turn allow us to:</a:t>
            </a:r>
          </a:p>
          <a:p>
            <a:pPr marL="285750" indent="-285750">
              <a:spcAft>
                <a:spcPts val="600"/>
              </a:spcAft>
              <a:buClr>
                <a:schemeClr val="accent3"/>
              </a:buClr>
              <a:buFont typeface="Arial" panose="020B0604020202020204" pitchFamily="34" charset="0"/>
              <a:buChar char="•"/>
            </a:pPr>
            <a:r>
              <a:rPr lang="en-AU" dirty="0">
                <a:solidFill>
                  <a:schemeClr val="bg1"/>
                </a:solidFill>
              </a:rPr>
              <a:t>Ensure all visiting ships have access to shore leave, transit services and ship visits</a:t>
            </a:r>
          </a:p>
          <a:p>
            <a:pPr marL="285750" indent="-285750">
              <a:spcAft>
                <a:spcPts val="600"/>
              </a:spcAft>
              <a:buClr>
                <a:schemeClr val="accent3"/>
              </a:buClr>
              <a:buFont typeface="Arial" panose="020B0604020202020204" pitchFamily="34" charset="0"/>
              <a:buChar char="•"/>
            </a:pPr>
            <a:r>
              <a:rPr lang="en-AU" dirty="0">
                <a:solidFill>
                  <a:schemeClr val="bg1"/>
                </a:solidFill>
              </a:rPr>
              <a:t>Deliver more welfare packs and Christmas bags</a:t>
            </a:r>
          </a:p>
          <a:p>
            <a:pPr marL="285750" indent="-285750">
              <a:spcAft>
                <a:spcPts val="600"/>
              </a:spcAft>
              <a:buClr>
                <a:schemeClr val="accent3"/>
              </a:buClr>
              <a:buFont typeface="Arial" panose="020B0604020202020204" pitchFamily="34" charset="0"/>
              <a:buChar char="•"/>
            </a:pPr>
            <a:r>
              <a:rPr lang="en-AU" dirty="0">
                <a:solidFill>
                  <a:schemeClr val="bg1"/>
                </a:solidFill>
              </a:rPr>
              <a:t>Keep shop pricing as low as possible</a:t>
            </a:r>
          </a:p>
          <a:p>
            <a:pPr marL="285750" indent="-285750">
              <a:spcAft>
                <a:spcPts val="600"/>
              </a:spcAft>
              <a:buFont typeface="Arial" panose="020B0604020202020204" pitchFamily="34" charset="0"/>
              <a:buChar char="•"/>
            </a:pPr>
            <a:endParaRPr lang="en-AU" dirty="0">
              <a:solidFill>
                <a:schemeClr val="bg1"/>
              </a:solidFill>
            </a:endParaRPr>
          </a:p>
        </p:txBody>
      </p:sp>
      <p:graphicFrame>
        <p:nvGraphicFramePr>
          <p:cNvPr id="19" name="Table 6">
            <a:extLst>
              <a:ext uri="{FF2B5EF4-FFF2-40B4-BE49-F238E27FC236}">
                <a16:creationId xmlns:a16="http://schemas.microsoft.com/office/drawing/2014/main" id="{F9B9D97C-E17A-B1C6-D8FF-678BD3EB93AA}"/>
              </a:ext>
            </a:extLst>
          </p:cNvPr>
          <p:cNvGraphicFramePr>
            <a:graphicFrameLocks/>
          </p:cNvGraphicFramePr>
          <p:nvPr>
            <p:extLst>
              <p:ext uri="{D42A27DB-BD31-4B8C-83A1-F6EECF244321}">
                <p14:modId xmlns:p14="http://schemas.microsoft.com/office/powerpoint/2010/main" val="2854655509"/>
              </p:ext>
            </p:extLst>
          </p:nvPr>
        </p:nvGraphicFramePr>
        <p:xfrm>
          <a:off x="838200" y="1825625"/>
          <a:ext cx="6733675" cy="4598327"/>
        </p:xfrm>
        <a:graphic>
          <a:graphicData uri="http://schemas.openxmlformats.org/drawingml/2006/table">
            <a:tbl>
              <a:tblPr firstRow="1" bandRow="1">
                <a:tableStyleId>{5940675A-B579-460E-94D1-54222C63F5DA}</a:tableStyleId>
              </a:tblPr>
              <a:tblGrid>
                <a:gridCol w="1391057">
                  <a:extLst>
                    <a:ext uri="{9D8B030D-6E8A-4147-A177-3AD203B41FA5}">
                      <a16:colId xmlns:a16="http://schemas.microsoft.com/office/drawing/2014/main" val="4108884632"/>
                    </a:ext>
                  </a:extLst>
                </a:gridCol>
                <a:gridCol w="1216580">
                  <a:extLst>
                    <a:ext uri="{9D8B030D-6E8A-4147-A177-3AD203B41FA5}">
                      <a16:colId xmlns:a16="http://schemas.microsoft.com/office/drawing/2014/main" val="2045597707"/>
                    </a:ext>
                  </a:extLst>
                </a:gridCol>
                <a:gridCol w="4126038">
                  <a:extLst>
                    <a:ext uri="{9D8B030D-6E8A-4147-A177-3AD203B41FA5}">
                      <a16:colId xmlns:a16="http://schemas.microsoft.com/office/drawing/2014/main" val="1208009251"/>
                    </a:ext>
                  </a:extLst>
                </a:gridCol>
              </a:tblGrid>
              <a:tr h="1644620">
                <a:tc>
                  <a:txBody>
                    <a:bodyPr/>
                    <a:lstStyle/>
                    <a:p>
                      <a:pPr algn="r"/>
                      <a:r>
                        <a:rPr lang="en-AU" b="0" dirty="0">
                          <a:solidFill>
                            <a:schemeClr val="bg1"/>
                          </a:solidFill>
                        </a:rPr>
                        <a:t>$120,000</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r>
                        <a:rPr lang="en-AU" b="1" dirty="0">
                          <a:solidFill>
                            <a:schemeClr val="bg1"/>
                          </a:solidFill>
                        </a:rPr>
                        <a:t>Which might consist of…</a:t>
                      </a:r>
                    </a:p>
                    <a:p>
                      <a:endParaRPr lang="en-AU" dirty="0">
                        <a:solidFill>
                          <a:schemeClr val="bg1"/>
                        </a:solidFill>
                      </a:endParaRPr>
                    </a:p>
                    <a:p>
                      <a:endParaRPr lang="en-AU" sz="1200" dirty="0">
                        <a:solidFill>
                          <a:schemeClr val="bg1"/>
                        </a:solidFill>
                      </a:endParaRPr>
                    </a:p>
                    <a:p>
                      <a:r>
                        <a:rPr lang="en-AU" dirty="0">
                          <a:solidFill>
                            <a:schemeClr val="bg1"/>
                          </a:solidFill>
                        </a:rPr>
                        <a:t>3 x </a:t>
                      </a:r>
                      <a:r>
                        <a:rPr lang="en-AU" b="1" dirty="0">
                          <a:solidFill>
                            <a:schemeClr val="bg1"/>
                          </a:solidFill>
                        </a:rPr>
                        <a:t>$40,000</a:t>
                      </a:r>
                      <a:r>
                        <a:rPr lang="en-AU" dirty="0">
                          <a:solidFill>
                            <a:schemeClr val="bg1"/>
                          </a:solidFill>
                        </a:rPr>
                        <a:t>/year funding partners</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033447"/>
                  </a:ext>
                </a:extLst>
              </a:tr>
              <a:tr h="1250050">
                <a:tc>
                  <a:txBody>
                    <a:bodyPr/>
                    <a:lstStyle/>
                    <a:p>
                      <a:pPr algn="r"/>
                      <a:r>
                        <a:rPr lang="en-AU" dirty="0">
                          <a:solidFill>
                            <a:schemeClr val="bg1"/>
                          </a:solidFill>
                        </a:rPr>
                        <a:t>$40,000</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r>
                        <a:rPr lang="en-AU" dirty="0">
                          <a:solidFill>
                            <a:schemeClr val="bg1"/>
                          </a:solidFill>
                        </a:rPr>
                        <a:t>2 x </a:t>
                      </a:r>
                      <a:r>
                        <a:rPr lang="en-AU" b="1" dirty="0">
                          <a:solidFill>
                            <a:schemeClr val="bg1"/>
                          </a:solidFill>
                        </a:rPr>
                        <a:t>$20,000</a:t>
                      </a:r>
                      <a:r>
                        <a:rPr lang="en-AU" dirty="0">
                          <a:solidFill>
                            <a:schemeClr val="bg1"/>
                          </a:solidFill>
                        </a:rPr>
                        <a:t>/year funding partners</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19903578"/>
                  </a:ext>
                </a:extLst>
              </a:tr>
              <a:tr h="995839">
                <a:tc>
                  <a:txBody>
                    <a:bodyPr/>
                    <a:lstStyle/>
                    <a:p>
                      <a:pPr algn="r"/>
                      <a:r>
                        <a:rPr lang="en-AU" dirty="0">
                          <a:solidFill>
                            <a:schemeClr val="bg1"/>
                          </a:solidFill>
                        </a:rPr>
                        <a:t>$30,000</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AU" dirty="0">
                          <a:solidFill>
                            <a:schemeClr val="bg1"/>
                          </a:solidFill>
                        </a:rPr>
                        <a:t>3 x </a:t>
                      </a:r>
                      <a:r>
                        <a:rPr lang="en-AU" b="1" dirty="0">
                          <a:solidFill>
                            <a:schemeClr val="bg1"/>
                          </a:solidFill>
                        </a:rPr>
                        <a:t>$10,000</a:t>
                      </a:r>
                      <a:r>
                        <a:rPr lang="en-AU" dirty="0">
                          <a:solidFill>
                            <a:schemeClr val="bg1"/>
                          </a:solidFill>
                        </a:rPr>
                        <a:t>/year funding partners</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36720604"/>
                  </a:ext>
                </a:extLst>
              </a:tr>
              <a:tr h="707818">
                <a:tc>
                  <a:txBody>
                    <a:bodyPr/>
                    <a:lstStyle/>
                    <a:p>
                      <a:pPr algn="r"/>
                      <a:r>
                        <a:rPr lang="en-AU" dirty="0">
                          <a:solidFill>
                            <a:schemeClr val="bg1"/>
                          </a:solidFill>
                        </a:rPr>
                        <a:t>$10,000</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AU" dirty="0">
                          <a:solidFill>
                            <a:schemeClr val="bg1"/>
                          </a:solidFill>
                        </a:rPr>
                        <a:t>5 x </a:t>
                      </a:r>
                      <a:r>
                        <a:rPr lang="en-AU" b="1" dirty="0">
                          <a:solidFill>
                            <a:schemeClr val="bg1"/>
                          </a:solidFill>
                        </a:rPr>
                        <a:t>$2,000</a:t>
                      </a:r>
                      <a:r>
                        <a:rPr lang="en-AU" dirty="0">
                          <a:solidFill>
                            <a:schemeClr val="bg1"/>
                          </a:solidFill>
                        </a:rPr>
                        <a:t>/year funding partners</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84571102"/>
                  </a:ext>
                </a:extLst>
              </a:tr>
            </a:tbl>
          </a:graphicData>
        </a:graphic>
      </p:graphicFrame>
      <p:sp>
        <p:nvSpPr>
          <p:cNvPr id="7" name="Text Box 35">
            <a:extLst>
              <a:ext uri="{FF2B5EF4-FFF2-40B4-BE49-F238E27FC236}">
                <a16:creationId xmlns:a16="http://schemas.microsoft.com/office/drawing/2014/main" id="{56051400-E5E5-4929-841C-D11A9AD8604B}"/>
              </a:ext>
            </a:extLst>
          </p:cNvPr>
          <p:cNvSpPr txBox="1"/>
          <p:nvPr/>
        </p:nvSpPr>
        <p:spPr>
          <a:xfrm>
            <a:off x="7996989" y="1843086"/>
            <a:ext cx="3854352" cy="4385337"/>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rmAutofit/>
          </a:bodyPr>
          <a:lstStyle/>
          <a:p>
            <a:pPr algn="ctr">
              <a:lnSpc>
                <a:spcPct val="130000"/>
              </a:lnSpc>
              <a:spcAft>
                <a:spcPts val="800"/>
              </a:spcAft>
            </a:pPr>
            <a:endParaRPr lang="en-AU" sz="1400" dirty="0">
              <a:effectLs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B6E62FC-AF9E-464E-AC3B-BC75ED4AD0A9}"/>
              </a:ext>
            </a:extLst>
          </p:cNvPr>
          <p:cNvSpPr txBox="1"/>
          <p:nvPr/>
        </p:nvSpPr>
        <p:spPr>
          <a:xfrm>
            <a:off x="8247236" y="2021152"/>
            <a:ext cx="3220453" cy="4207271"/>
          </a:xfrm>
          <a:prstGeom prst="rect">
            <a:avLst/>
          </a:prstGeom>
          <a:noFill/>
        </p:spPr>
        <p:txBody>
          <a:bodyPr wrap="square" rtlCol="0">
            <a:noAutofit/>
          </a:bodyPr>
          <a:lstStyle/>
          <a:p>
            <a:pPr>
              <a:spcAft>
                <a:spcPts val="600"/>
              </a:spcAft>
            </a:pPr>
            <a:r>
              <a:rPr lang="en-AU" b="1" dirty="0">
                <a:solidFill>
                  <a:schemeClr val="bg1"/>
                </a:solidFill>
              </a:rPr>
              <a:t>Funding will enable us to:</a:t>
            </a:r>
          </a:p>
          <a:p>
            <a:pPr marL="285750" indent="-285750">
              <a:spcAft>
                <a:spcPts val="600"/>
              </a:spcAft>
              <a:buClr>
                <a:schemeClr val="accent3"/>
              </a:buClr>
              <a:buFont typeface="Arial" panose="020B0604020202020204" pitchFamily="34" charset="0"/>
              <a:buChar char="•"/>
            </a:pPr>
            <a:r>
              <a:rPr lang="en-AU" dirty="0">
                <a:solidFill>
                  <a:schemeClr val="bg1"/>
                </a:solidFill>
              </a:rPr>
              <a:t>Pay a full-time or two part-time driver/shop assistants, which would allow us to:</a:t>
            </a:r>
          </a:p>
          <a:p>
            <a:pPr marL="285750" indent="-285750">
              <a:spcAft>
                <a:spcPts val="600"/>
              </a:spcAft>
              <a:buClr>
                <a:schemeClr val="accent3"/>
              </a:buClr>
              <a:buFont typeface="Arial" panose="020B0604020202020204" pitchFamily="34" charset="0"/>
              <a:buChar char="•"/>
            </a:pPr>
            <a:r>
              <a:rPr lang="en-AU" dirty="0">
                <a:solidFill>
                  <a:schemeClr val="bg1"/>
                </a:solidFill>
              </a:rPr>
              <a:t>Ensure all visiting ships have access to shore leave, transit services or deliveries to gangway</a:t>
            </a:r>
          </a:p>
          <a:p>
            <a:pPr marL="285750" indent="-285750">
              <a:spcAft>
                <a:spcPts val="600"/>
              </a:spcAft>
              <a:buClr>
                <a:schemeClr val="accent3"/>
              </a:buClr>
              <a:buFont typeface="Arial" panose="020B0604020202020204" pitchFamily="34" charset="0"/>
              <a:buChar char="•"/>
            </a:pPr>
            <a:r>
              <a:rPr lang="en-AU" dirty="0">
                <a:solidFill>
                  <a:schemeClr val="bg1"/>
                </a:solidFill>
              </a:rPr>
              <a:t>Release chaplain for more crew welfare and support</a:t>
            </a:r>
          </a:p>
          <a:p>
            <a:pPr marL="285750" indent="-285750">
              <a:spcAft>
                <a:spcPts val="600"/>
              </a:spcAft>
              <a:buClr>
                <a:schemeClr val="accent3"/>
              </a:buClr>
              <a:buFont typeface="Arial" panose="020B0604020202020204" pitchFamily="34" charset="0"/>
              <a:buChar char="•"/>
            </a:pPr>
            <a:r>
              <a:rPr lang="en-AU" dirty="0">
                <a:solidFill>
                  <a:schemeClr val="bg1"/>
                </a:solidFill>
              </a:rPr>
              <a:t>Keep retail shop prices affordable for seafarers</a:t>
            </a:r>
          </a:p>
        </p:txBody>
      </p:sp>
    </p:spTree>
    <p:extLst>
      <p:ext uri="{BB962C8B-B14F-4D97-AF65-F5344CB8AC3E}">
        <p14:creationId xmlns:p14="http://schemas.microsoft.com/office/powerpoint/2010/main" val="2635020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9521-0143-6FAD-B2DC-CC0976F068B6}"/>
              </a:ext>
            </a:extLst>
          </p:cNvPr>
          <p:cNvSpPr>
            <a:spLocks noGrp="1"/>
          </p:cNvSpPr>
          <p:nvPr>
            <p:ph type="title"/>
          </p:nvPr>
        </p:nvSpPr>
        <p:spPr/>
        <p:txBody>
          <a:bodyPr/>
          <a:lstStyle/>
          <a:p>
            <a:r>
              <a:rPr lang="en-AU" dirty="0"/>
              <a:t>Benefits of funding partnerships</a:t>
            </a:r>
          </a:p>
        </p:txBody>
      </p:sp>
      <p:sp>
        <p:nvSpPr>
          <p:cNvPr id="3" name="Content Placeholder 2">
            <a:extLst>
              <a:ext uri="{FF2B5EF4-FFF2-40B4-BE49-F238E27FC236}">
                <a16:creationId xmlns:a16="http://schemas.microsoft.com/office/drawing/2014/main" id="{D86C2836-C3BA-222B-8927-F36DEB9306BE}"/>
              </a:ext>
            </a:extLst>
          </p:cNvPr>
          <p:cNvSpPr>
            <a:spLocks noGrp="1"/>
          </p:cNvSpPr>
          <p:nvPr>
            <p:ph sz="half" idx="1"/>
          </p:nvPr>
        </p:nvSpPr>
        <p:spPr/>
        <p:txBody>
          <a:bodyPr>
            <a:normAutofit fontScale="85000" lnSpcReduction="20000"/>
          </a:bodyPr>
          <a:lstStyle/>
          <a:p>
            <a:pPr marL="0" indent="0">
              <a:buNone/>
            </a:pPr>
            <a:r>
              <a:rPr lang="en-AU" b="1" dirty="0"/>
              <a:t>For corporate proponents:</a:t>
            </a:r>
          </a:p>
          <a:p>
            <a:pPr>
              <a:lnSpc>
                <a:spcPct val="140000"/>
              </a:lnSpc>
              <a:buClr>
                <a:schemeClr val="accent3"/>
              </a:buClr>
            </a:pPr>
            <a:r>
              <a:rPr lang="en-AU" dirty="0"/>
              <a:t>Good corporate citizenship</a:t>
            </a:r>
          </a:p>
          <a:p>
            <a:pPr>
              <a:lnSpc>
                <a:spcPct val="140000"/>
              </a:lnSpc>
              <a:buClr>
                <a:schemeClr val="accent3"/>
              </a:buClr>
            </a:pPr>
            <a:r>
              <a:rPr lang="en-AU" dirty="0"/>
              <a:t>Delivers ESG outcomes across your supply chain</a:t>
            </a:r>
          </a:p>
          <a:p>
            <a:pPr lvl="1">
              <a:lnSpc>
                <a:spcPct val="140000"/>
              </a:lnSpc>
              <a:buClr>
                <a:schemeClr val="accent3"/>
              </a:buClr>
            </a:pPr>
            <a:r>
              <a:rPr lang="en-AU" dirty="0"/>
              <a:t>Human rights</a:t>
            </a:r>
          </a:p>
          <a:p>
            <a:pPr lvl="1">
              <a:lnSpc>
                <a:spcPct val="140000"/>
              </a:lnSpc>
              <a:buClr>
                <a:schemeClr val="accent3"/>
              </a:buClr>
            </a:pPr>
            <a:r>
              <a:rPr lang="en-AU" dirty="0"/>
              <a:t>Mental and physical wellbeing</a:t>
            </a:r>
          </a:p>
          <a:p>
            <a:pPr>
              <a:lnSpc>
                <a:spcPct val="140000"/>
              </a:lnSpc>
              <a:buClr>
                <a:schemeClr val="accent3"/>
              </a:buClr>
            </a:pPr>
            <a:r>
              <a:rPr lang="en-AU" dirty="0"/>
              <a:t>Fulfilling the obligations of the MLC </a:t>
            </a:r>
          </a:p>
          <a:p>
            <a:pPr>
              <a:lnSpc>
                <a:spcPct val="140000"/>
              </a:lnSpc>
              <a:buClr>
                <a:schemeClr val="accent3"/>
              </a:buClr>
            </a:pPr>
            <a:r>
              <a:rPr lang="en-AU" dirty="0"/>
              <a:t>Public image (e.g. social media appreciation posts)</a:t>
            </a:r>
          </a:p>
        </p:txBody>
      </p:sp>
      <p:sp>
        <p:nvSpPr>
          <p:cNvPr id="5" name="Content Placeholder 4">
            <a:extLst>
              <a:ext uri="{FF2B5EF4-FFF2-40B4-BE49-F238E27FC236}">
                <a16:creationId xmlns:a16="http://schemas.microsoft.com/office/drawing/2014/main" id="{CC2546B0-8E9B-9F8A-863E-0752B28D5BF2}"/>
              </a:ext>
            </a:extLst>
          </p:cNvPr>
          <p:cNvSpPr>
            <a:spLocks noGrp="1"/>
          </p:cNvSpPr>
          <p:nvPr>
            <p:ph sz="half" idx="2"/>
          </p:nvPr>
        </p:nvSpPr>
        <p:spPr/>
        <p:txBody>
          <a:bodyPr>
            <a:normAutofit fontScale="85000" lnSpcReduction="20000"/>
          </a:bodyPr>
          <a:lstStyle/>
          <a:p>
            <a:pPr marL="0" indent="0">
              <a:buNone/>
            </a:pPr>
            <a:r>
              <a:rPr lang="en-AU" b="1" dirty="0"/>
              <a:t>For seafarers and MTS:</a:t>
            </a:r>
          </a:p>
          <a:p>
            <a:pPr>
              <a:lnSpc>
                <a:spcPct val="140000"/>
              </a:lnSpc>
              <a:buClr>
                <a:schemeClr val="accent3"/>
              </a:buClr>
            </a:pPr>
            <a:r>
              <a:rPr lang="en-AU" dirty="0"/>
              <a:t>Improved access to support</a:t>
            </a:r>
          </a:p>
          <a:p>
            <a:pPr>
              <a:lnSpc>
                <a:spcPct val="140000"/>
              </a:lnSpc>
              <a:buClr>
                <a:schemeClr val="accent3"/>
              </a:buClr>
            </a:pPr>
            <a:r>
              <a:rPr lang="en-AU" dirty="0"/>
              <a:t>Increase our welfare provision</a:t>
            </a:r>
          </a:p>
          <a:p>
            <a:pPr>
              <a:lnSpc>
                <a:spcPct val="140000"/>
              </a:lnSpc>
              <a:buClr>
                <a:schemeClr val="accent3"/>
              </a:buClr>
            </a:pPr>
            <a:r>
              <a:rPr lang="en-AU" dirty="0"/>
              <a:t>Sustainable delivery of services</a:t>
            </a:r>
          </a:p>
          <a:p>
            <a:pPr>
              <a:lnSpc>
                <a:spcPct val="140000"/>
              </a:lnSpc>
              <a:buClr>
                <a:schemeClr val="accent3"/>
              </a:buClr>
            </a:pPr>
            <a:r>
              <a:rPr lang="en-AU" dirty="0"/>
              <a:t>Grow operations to meet increasing demand</a:t>
            </a:r>
          </a:p>
          <a:p>
            <a:pPr>
              <a:lnSpc>
                <a:spcPct val="140000"/>
              </a:lnSpc>
              <a:buClr>
                <a:schemeClr val="accent3"/>
              </a:buClr>
            </a:pPr>
            <a:r>
              <a:rPr lang="en-AU" dirty="0"/>
              <a:t>Ability to plan and act strategically</a:t>
            </a:r>
          </a:p>
          <a:p>
            <a:pPr>
              <a:lnSpc>
                <a:spcPct val="140000"/>
              </a:lnSpc>
              <a:buClr>
                <a:schemeClr val="accent3"/>
              </a:buClr>
            </a:pPr>
            <a:r>
              <a:rPr lang="en-AU" dirty="0"/>
              <a:t>Long-term viability of the centre</a:t>
            </a:r>
          </a:p>
        </p:txBody>
      </p:sp>
    </p:spTree>
    <p:extLst>
      <p:ext uri="{BB962C8B-B14F-4D97-AF65-F5344CB8AC3E}">
        <p14:creationId xmlns:p14="http://schemas.microsoft.com/office/powerpoint/2010/main" val="840567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1BDC8278-E40D-4574-9AAB-78305A35044F}"/>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966592" y="1588282"/>
            <a:ext cx="10258816" cy="7694112"/>
          </a:xfrm>
        </p:spPr>
      </p:pic>
      <p:sp>
        <p:nvSpPr>
          <p:cNvPr id="2" name="Title 1">
            <a:extLst>
              <a:ext uri="{FF2B5EF4-FFF2-40B4-BE49-F238E27FC236}">
                <a16:creationId xmlns:a16="http://schemas.microsoft.com/office/drawing/2014/main" id="{68DA9521-0143-6FAD-B2DC-CC0976F068B6}"/>
              </a:ext>
            </a:extLst>
          </p:cNvPr>
          <p:cNvSpPr>
            <a:spLocks noGrp="1"/>
          </p:cNvSpPr>
          <p:nvPr>
            <p:ph type="title"/>
          </p:nvPr>
        </p:nvSpPr>
        <p:spPr/>
        <p:txBody>
          <a:bodyPr/>
          <a:lstStyle/>
          <a:p>
            <a:r>
              <a:rPr lang="en-AU" dirty="0"/>
              <a:t>Will you help us, help seafarers?</a:t>
            </a:r>
          </a:p>
        </p:txBody>
      </p:sp>
      <p:pic>
        <p:nvPicPr>
          <p:cNvPr id="13" name="Picture 12">
            <a:extLst>
              <a:ext uri="{FF2B5EF4-FFF2-40B4-BE49-F238E27FC236}">
                <a16:creationId xmlns:a16="http://schemas.microsoft.com/office/drawing/2014/main" id="{B8565C3C-055C-4622-BD37-994E421650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Tree>
    <p:extLst>
      <p:ext uri="{BB962C8B-B14F-4D97-AF65-F5344CB8AC3E}">
        <p14:creationId xmlns:p14="http://schemas.microsoft.com/office/powerpoint/2010/main" val="211230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13A8-0F9D-FC28-F2CE-F7BE0F67487F}"/>
              </a:ext>
            </a:extLst>
          </p:cNvPr>
          <p:cNvSpPr>
            <a:spLocks noGrp="1"/>
          </p:cNvSpPr>
          <p:nvPr>
            <p:ph type="title"/>
          </p:nvPr>
        </p:nvSpPr>
        <p:spPr>
          <a:xfrm>
            <a:off x="4516438" y="2150166"/>
            <a:ext cx="6837362" cy="1325563"/>
          </a:xfrm>
        </p:spPr>
        <p:txBody>
          <a:bodyPr>
            <a:normAutofit fontScale="90000"/>
          </a:bodyPr>
          <a:lstStyle/>
          <a:p>
            <a:r>
              <a:rPr lang="en-AU" dirty="0">
                <a:solidFill>
                  <a:srgbClr val="FFC000"/>
                </a:solidFill>
              </a:rPr>
              <a:t>Thank you</a:t>
            </a:r>
            <a:br>
              <a:rPr lang="en-AU" dirty="0"/>
            </a:br>
            <a:r>
              <a:rPr lang="en-AU" sz="2800" dirty="0"/>
              <a:t>for your support of seafarers, some of our most critical yet invisible workers</a:t>
            </a:r>
            <a:endParaRPr lang="en-AU" sz="3600" dirty="0"/>
          </a:p>
        </p:txBody>
      </p:sp>
      <p:sp>
        <p:nvSpPr>
          <p:cNvPr id="8" name="TextBox 7">
            <a:extLst>
              <a:ext uri="{FF2B5EF4-FFF2-40B4-BE49-F238E27FC236}">
                <a16:creationId xmlns:a16="http://schemas.microsoft.com/office/drawing/2014/main" id="{B8CB9CB5-0E96-3DCB-E453-EA0572494C0A}"/>
              </a:ext>
            </a:extLst>
          </p:cNvPr>
          <p:cNvSpPr txBox="1"/>
          <p:nvPr/>
        </p:nvSpPr>
        <p:spPr>
          <a:xfrm>
            <a:off x="4516438" y="4057269"/>
            <a:ext cx="6172200" cy="2028580"/>
          </a:xfrm>
          <a:prstGeom prst="rect">
            <a:avLst/>
          </a:prstGeom>
          <a:noFill/>
        </p:spPr>
        <p:txBody>
          <a:bodyPr wrap="square">
            <a:spAutoFit/>
          </a:bodyPr>
          <a:lstStyle/>
          <a:p>
            <a:pPr marL="0" indent="0">
              <a:spcAft>
                <a:spcPts val="600"/>
              </a:spcAft>
              <a:buNone/>
            </a:pPr>
            <a:r>
              <a:rPr lang="en-AU" sz="1800" b="1" dirty="0">
                <a:solidFill>
                  <a:srgbClr val="FFC000"/>
                </a:solidFill>
              </a:rPr>
              <a:t>For more information please contact:</a:t>
            </a:r>
          </a:p>
          <a:p>
            <a:pPr marL="0" indent="0">
              <a:spcAft>
                <a:spcPts val="600"/>
              </a:spcAft>
              <a:buNone/>
            </a:pPr>
            <a:r>
              <a:rPr lang="en-US" sz="1800" b="1" dirty="0">
                <a:solidFill>
                  <a:schemeClr val="bg1"/>
                </a:solidFill>
              </a:rPr>
              <a:t>Rev. Peter </a:t>
            </a:r>
            <a:r>
              <a:rPr lang="en-US" sz="1800" b="1" dirty="0" err="1">
                <a:solidFill>
                  <a:schemeClr val="bg1"/>
                </a:solidFill>
              </a:rPr>
              <a:t>Schendzielorz</a:t>
            </a:r>
            <a:br>
              <a:rPr lang="en-US" dirty="0">
                <a:solidFill>
                  <a:schemeClr val="bg1"/>
                </a:solidFill>
              </a:rPr>
            </a:br>
            <a:r>
              <a:rPr lang="en-US" sz="1800" dirty="0">
                <a:solidFill>
                  <a:schemeClr val="bg1"/>
                </a:solidFill>
              </a:rPr>
              <a:t>Chaplain &amp; Executive Officer</a:t>
            </a:r>
            <a:br>
              <a:rPr lang="en-US" dirty="0">
                <a:solidFill>
                  <a:schemeClr val="bg1"/>
                </a:solidFill>
              </a:rPr>
            </a:br>
            <a:r>
              <a:rPr lang="en-US" sz="1800" dirty="0">
                <a:solidFill>
                  <a:schemeClr val="bg1"/>
                </a:solidFill>
              </a:rPr>
              <a:t>Mission to Seafarers Geraldton </a:t>
            </a:r>
            <a:endParaRPr lang="en-US" dirty="0">
              <a:solidFill>
                <a:schemeClr val="bg1"/>
              </a:solidFill>
            </a:endParaRPr>
          </a:p>
          <a:p>
            <a:pPr>
              <a:spcAft>
                <a:spcPts val="600"/>
              </a:spcAft>
            </a:pPr>
            <a:r>
              <a:rPr lang="en-US" sz="1800" dirty="0">
                <a:solidFill>
                  <a:schemeClr val="bg1"/>
                </a:solidFill>
              </a:rPr>
              <a:t>info@geraldtonseafarers.org</a:t>
            </a:r>
            <a:br>
              <a:rPr lang="en-US" sz="1800" dirty="0">
                <a:solidFill>
                  <a:schemeClr val="bg1"/>
                </a:solidFill>
              </a:rPr>
            </a:br>
            <a:r>
              <a:rPr lang="en-US" sz="1800" dirty="0">
                <a:solidFill>
                  <a:schemeClr val="bg1"/>
                </a:solidFill>
              </a:rPr>
              <a:t>geraldtonseafarers.org</a:t>
            </a:r>
          </a:p>
          <a:p>
            <a:pPr>
              <a:spcAft>
                <a:spcPts val="600"/>
              </a:spcAft>
            </a:pPr>
            <a:endParaRPr lang="en-US" sz="1800" dirty="0">
              <a:solidFill>
                <a:schemeClr val="bg1"/>
              </a:solidFill>
            </a:endParaRPr>
          </a:p>
          <a:p>
            <a:pPr marL="0" indent="0">
              <a:spcAft>
                <a:spcPts val="600"/>
              </a:spcAft>
              <a:buNone/>
            </a:pPr>
            <a:endParaRPr lang="en-US" sz="1800" dirty="0">
              <a:solidFill>
                <a:schemeClr val="bg1"/>
              </a:solidFill>
            </a:endParaRPr>
          </a:p>
          <a:p>
            <a:pPr>
              <a:spcAft>
                <a:spcPts val="600"/>
              </a:spcAft>
            </a:pPr>
            <a:endParaRPr lang="en-AU" sz="1800" dirty="0">
              <a:solidFill>
                <a:schemeClr val="bg1"/>
              </a:solidFill>
            </a:endParaRPr>
          </a:p>
        </p:txBody>
      </p:sp>
      <p:pic>
        <p:nvPicPr>
          <p:cNvPr id="31" name="Picture Placeholder 30" descr="A ship in the water at sunset&#10;&#10;Description automatically generated">
            <a:extLst>
              <a:ext uri="{FF2B5EF4-FFF2-40B4-BE49-F238E27FC236}">
                <a16:creationId xmlns:a16="http://schemas.microsoft.com/office/drawing/2014/main" id="{4A9B64F6-CF69-D941-FC7E-0B252632F879}"/>
              </a:ext>
            </a:extLst>
          </p:cNvPr>
          <p:cNvPicPr>
            <a:picLocks noGrp="1" noChangeAspect="1"/>
          </p:cNvPicPr>
          <p:nvPr>
            <p:ph type="pic" sz="quarter" idx="16"/>
          </p:nvPr>
        </p:nvPicPr>
        <p:blipFill>
          <a:blip r:embed="rId2" cstate="hqprint">
            <a:extLst>
              <a:ext uri="{28A0092B-C50C-407E-A947-70E740481C1C}">
                <a14:useLocalDpi xmlns:a14="http://schemas.microsoft.com/office/drawing/2010/main"/>
              </a:ext>
            </a:extLst>
          </a:blip>
          <a:srcRect/>
          <a:stretch>
            <a:fillRect/>
          </a:stretch>
        </p:blipFill>
        <p:spPr/>
      </p:pic>
      <p:grpSp>
        <p:nvGrpSpPr>
          <p:cNvPr id="35" name="Group 34">
            <a:extLst>
              <a:ext uri="{FF2B5EF4-FFF2-40B4-BE49-F238E27FC236}">
                <a16:creationId xmlns:a16="http://schemas.microsoft.com/office/drawing/2014/main" id="{3E6CD348-B6D9-D81D-3BF3-1F2641CB6CA6}"/>
              </a:ext>
            </a:extLst>
          </p:cNvPr>
          <p:cNvGrpSpPr/>
          <p:nvPr/>
        </p:nvGrpSpPr>
        <p:grpSpPr>
          <a:xfrm>
            <a:off x="4516437" y="281474"/>
            <a:ext cx="4940713" cy="1587966"/>
            <a:chOff x="4516438" y="589280"/>
            <a:chExt cx="3255962" cy="1046480"/>
          </a:xfrm>
        </p:grpSpPr>
        <p:sp>
          <p:nvSpPr>
            <p:cNvPr id="34" name="Round Diagonal Corner of Rectangle 33">
              <a:extLst>
                <a:ext uri="{FF2B5EF4-FFF2-40B4-BE49-F238E27FC236}">
                  <a16:creationId xmlns:a16="http://schemas.microsoft.com/office/drawing/2014/main" id="{A4CCBD7F-C678-9575-5913-B689BE2F6FDE}"/>
                </a:ext>
              </a:extLst>
            </p:cNvPr>
            <p:cNvSpPr/>
            <p:nvPr/>
          </p:nvSpPr>
          <p:spPr>
            <a:xfrm>
              <a:off x="4516438" y="589280"/>
              <a:ext cx="3255962" cy="1046480"/>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blue and white logo&#10;&#10;Description automatically generated">
              <a:extLst>
                <a:ext uri="{FF2B5EF4-FFF2-40B4-BE49-F238E27FC236}">
                  <a16:creationId xmlns:a16="http://schemas.microsoft.com/office/drawing/2014/main" id="{6E68412C-CCA4-9927-5E34-A7EF1BB985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85898" y="813781"/>
              <a:ext cx="899327" cy="682693"/>
            </a:xfrm>
            <a:prstGeom prst="rect">
              <a:avLst/>
            </a:prstGeom>
          </p:spPr>
        </p:pic>
        <p:pic>
          <p:nvPicPr>
            <p:cNvPr id="33" name="Picture 32" descr="A black background with blue text&#10;&#10;Description automatically generated">
              <a:extLst>
                <a:ext uri="{FF2B5EF4-FFF2-40B4-BE49-F238E27FC236}">
                  <a16:creationId xmlns:a16="http://schemas.microsoft.com/office/drawing/2014/main" id="{7F534945-597D-49D3-1B6E-97BE591784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3918" y="809746"/>
              <a:ext cx="1581072" cy="665303"/>
            </a:xfrm>
            <a:prstGeom prst="rect">
              <a:avLst/>
            </a:prstGeom>
          </p:spPr>
        </p:pic>
      </p:grpSp>
    </p:spTree>
    <p:extLst>
      <p:ext uri="{BB962C8B-B14F-4D97-AF65-F5344CB8AC3E}">
        <p14:creationId xmlns:p14="http://schemas.microsoft.com/office/powerpoint/2010/main" val="2372341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6DE47-0E7A-9AA3-6607-9744684DE54F}"/>
              </a:ext>
            </a:extLst>
          </p:cNvPr>
          <p:cNvSpPr>
            <a:spLocks noGrp="1"/>
          </p:cNvSpPr>
          <p:nvPr>
            <p:ph type="title"/>
          </p:nvPr>
        </p:nvSpPr>
        <p:spPr>
          <a:xfrm>
            <a:off x="551329" y="1179512"/>
            <a:ext cx="3099192" cy="1325563"/>
          </a:xfrm>
          <a:ln>
            <a:noFill/>
          </a:ln>
        </p:spPr>
        <p:txBody>
          <a:bodyPr>
            <a:normAutofit fontScale="90000"/>
          </a:bodyPr>
          <a:lstStyle/>
          <a:p>
            <a:r>
              <a:rPr lang="en-AU" dirty="0"/>
              <a:t>Centre overview and history</a:t>
            </a:r>
          </a:p>
        </p:txBody>
      </p:sp>
      <p:sp>
        <p:nvSpPr>
          <p:cNvPr id="7" name="Text Placeholder 6">
            <a:extLst>
              <a:ext uri="{FF2B5EF4-FFF2-40B4-BE49-F238E27FC236}">
                <a16:creationId xmlns:a16="http://schemas.microsoft.com/office/drawing/2014/main" id="{EF0A5CE9-3207-6D63-A629-97C72A1D2E15}"/>
              </a:ext>
            </a:extLst>
          </p:cNvPr>
          <p:cNvSpPr>
            <a:spLocks noGrp="1"/>
          </p:cNvSpPr>
          <p:nvPr>
            <p:ph type="body" idx="1"/>
          </p:nvPr>
        </p:nvSpPr>
        <p:spPr>
          <a:xfrm>
            <a:off x="3875647" y="1156730"/>
            <a:ext cx="3626224" cy="823912"/>
          </a:xfrm>
        </p:spPr>
        <p:txBody>
          <a:bodyPr/>
          <a:lstStyle/>
          <a:p>
            <a:r>
              <a:rPr lang="en-US" dirty="0"/>
              <a:t>About the </a:t>
            </a:r>
            <a:br>
              <a:rPr lang="en-US" dirty="0"/>
            </a:br>
            <a:r>
              <a:rPr lang="en-US" dirty="0"/>
              <a:t>Mission to Seafarers</a:t>
            </a:r>
          </a:p>
        </p:txBody>
      </p:sp>
      <p:sp>
        <p:nvSpPr>
          <p:cNvPr id="3" name="Content Placeholder 2">
            <a:extLst>
              <a:ext uri="{FF2B5EF4-FFF2-40B4-BE49-F238E27FC236}">
                <a16:creationId xmlns:a16="http://schemas.microsoft.com/office/drawing/2014/main" id="{937BFAF8-F6C6-EB42-9BFF-A68299F250EB}"/>
              </a:ext>
            </a:extLst>
          </p:cNvPr>
          <p:cNvSpPr>
            <a:spLocks noGrp="1"/>
          </p:cNvSpPr>
          <p:nvPr>
            <p:ph sz="half" idx="2"/>
          </p:nvPr>
        </p:nvSpPr>
        <p:spPr>
          <a:xfrm>
            <a:off x="3778891" y="2004754"/>
            <a:ext cx="3626224" cy="4514287"/>
          </a:xfrm>
        </p:spPr>
        <p:txBody>
          <a:bodyPr>
            <a:normAutofit/>
          </a:bodyPr>
          <a:lstStyle/>
          <a:p>
            <a:pPr marL="457200" indent="-457200">
              <a:buFont typeface="Arial" panose="020B0604020202020204" pitchFamily="34" charset="0"/>
              <a:buChar char="•"/>
            </a:pPr>
            <a:r>
              <a:rPr lang="en-AU" dirty="0"/>
              <a:t>Global Network</a:t>
            </a:r>
          </a:p>
          <a:p>
            <a:pPr marL="457200" indent="-457200">
              <a:buFont typeface="Arial" panose="020B0604020202020204" pitchFamily="34" charset="0"/>
              <a:buChar char="•"/>
            </a:pPr>
            <a:r>
              <a:rPr lang="en-AU" dirty="0"/>
              <a:t>Operating for around 160 years </a:t>
            </a:r>
          </a:p>
          <a:p>
            <a:pPr marL="457200" indent="-457200">
              <a:buFont typeface="Arial" panose="020B0604020202020204" pitchFamily="34" charset="0"/>
              <a:buChar char="•"/>
            </a:pPr>
            <a:r>
              <a:rPr lang="en-AU" dirty="0"/>
              <a:t>Looking out for the needs of seafarers</a:t>
            </a:r>
          </a:p>
        </p:txBody>
      </p:sp>
      <p:sp>
        <p:nvSpPr>
          <p:cNvPr id="8" name="Text Placeholder 7">
            <a:extLst>
              <a:ext uri="{FF2B5EF4-FFF2-40B4-BE49-F238E27FC236}">
                <a16:creationId xmlns:a16="http://schemas.microsoft.com/office/drawing/2014/main" id="{0AFAC8DC-A6BC-1B37-69A2-B9D9962C3A00}"/>
              </a:ext>
            </a:extLst>
          </p:cNvPr>
          <p:cNvSpPr>
            <a:spLocks noGrp="1"/>
          </p:cNvSpPr>
          <p:nvPr>
            <p:ph type="body" sz="quarter" idx="3"/>
          </p:nvPr>
        </p:nvSpPr>
        <p:spPr>
          <a:xfrm>
            <a:off x="7916844" y="1156730"/>
            <a:ext cx="3626224" cy="823912"/>
          </a:xfrm>
        </p:spPr>
        <p:txBody>
          <a:bodyPr/>
          <a:lstStyle/>
          <a:p>
            <a:r>
              <a:rPr lang="en-US" dirty="0"/>
              <a:t>Mission to Seafarers Geraldton</a:t>
            </a:r>
          </a:p>
        </p:txBody>
      </p:sp>
      <p:sp>
        <p:nvSpPr>
          <p:cNvPr id="9" name="Content Placeholder 8">
            <a:extLst>
              <a:ext uri="{FF2B5EF4-FFF2-40B4-BE49-F238E27FC236}">
                <a16:creationId xmlns:a16="http://schemas.microsoft.com/office/drawing/2014/main" id="{506AF49C-7FF9-39F8-E229-BEF9DC289ED5}"/>
              </a:ext>
            </a:extLst>
          </p:cNvPr>
          <p:cNvSpPr>
            <a:spLocks noGrp="1"/>
          </p:cNvSpPr>
          <p:nvPr>
            <p:ph sz="quarter" idx="4"/>
          </p:nvPr>
        </p:nvSpPr>
        <p:spPr>
          <a:xfrm>
            <a:off x="7405115" y="1980642"/>
            <a:ext cx="4137953" cy="4406509"/>
          </a:xfrm>
        </p:spPr>
        <p:txBody>
          <a:bodyPr>
            <a:normAutofit fontScale="77500" lnSpcReduction="20000"/>
          </a:bodyPr>
          <a:lstStyle/>
          <a:p>
            <a:pPr marL="457200" indent="-457200">
              <a:buFont typeface="Arial" panose="020B0604020202020204" pitchFamily="34" charset="0"/>
              <a:buChar char="•"/>
            </a:pPr>
            <a:r>
              <a:rPr lang="en-US" dirty="0"/>
              <a:t>MTS Geraldton served seafarers since 1938. </a:t>
            </a:r>
          </a:p>
          <a:p>
            <a:pPr marL="457200" indent="-457200">
              <a:buFont typeface="Arial" panose="020B0604020202020204" pitchFamily="34" charset="0"/>
              <a:buChar char="•"/>
            </a:pPr>
            <a:r>
              <a:rPr lang="en-US" dirty="0"/>
              <a:t>Governed by the Missions to Seafarers North West Australia Ltd (MTS NWA)</a:t>
            </a:r>
          </a:p>
          <a:p>
            <a:pPr marL="457200" indent="-457200">
              <a:buFont typeface="Arial" panose="020B0604020202020204" pitchFamily="34" charset="0"/>
              <a:buChar char="•"/>
            </a:pPr>
            <a:r>
              <a:rPr lang="en-US" dirty="0"/>
              <a:t>MTS NWA is a not-for-profit public company limited </a:t>
            </a:r>
          </a:p>
          <a:p>
            <a:pPr marL="457200" indent="-457200">
              <a:buFont typeface="Arial" panose="020B0604020202020204" pitchFamily="34" charset="0"/>
              <a:buChar char="•"/>
            </a:pPr>
            <a:r>
              <a:rPr lang="en-US" dirty="0"/>
              <a:t>We care for seafarers of all ranks, nationalities and beliefs. </a:t>
            </a:r>
          </a:p>
        </p:txBody>
      </p:sp>
      <p:pic>
        <p:nvPicPr>
          <p:cNvPr id="117" name="Picture Placeholder 116" descr="A group of men posing in front of a mural&#10;&#10;Description automatically generated">
            <a:extLst>
              <a:ext uri="{FF2B5EF4-FFF2-40B4-BE49-F238E27FC236}">
                <a16:creationId xmlns:a16="http://schemas.microsoft.com/office/drawing/2014/main" id="{FA6CDF2E-62F9-F84B-FDBD-322478EB8ADE}"/>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10044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accent1"/>
            </a:gs>
            <a:gs pos="0">
              <a:schemeClr val="accent1"/>
            </a:gs>
            <a:gs pos="95000">
              <a:schemeClr val="tx1">
                <a:lumMod val="72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3" name="Picture Placeholder 52" descr="A person in a hard hat holding bags&#10;&#10;Description automatically generated">
            <a:extLst>
              <a:ext uri="{FF2B5EF4-FFF2-40B4-BE49-F238E27FC236}">
                <a16:creationId xmlns:a16="http://schemas.microsoft.com/office/drawing/2014/main" id="{F4B277C9-3B5F-1DBD-BCDD-BDF7BB14D1E9}"/>
              </a:ext>
            </a:extLst>
          </p:cNvPr>
          <p:cNvPicPr>
            <a:picLocks noGrp="1" noChangeAspect="1"/>
          </p:cNvPicPr>
          <p:nvPr>
            <p:ph type="pic" sz="quarter" idx="16"/>
          </p:nvPr>
        </p:nvPicPr>
        <p:blipFill>
          <a:blip r:embed="rId2" cstate="hqprint">
            <a:extLst>
              <a:ext uri="{28A0092B-C50C-407E-A947-70E740481C1C}">
                <a14:useLocalDpi xmlns:a14="http://schemas.microsoft.com/office/drawing/2010/main"/>
              </a:ext>
            </a:extLst>
          </a:blip>
          <a:srcRect/>
          <a:stretch/>
        </p:blipFill>
        <p:spPr>
          <a:xfrm>
            <a:off x="-26893" y="274732"/>
            <a:ext cx="3431904" cy="6623610"/>
          </a:xfrm>
        </p:spPr>
      </p:pic>
      <p:graphicFrame>
        <p:nvGraphicFramePr>
          <p:cNvPr id="30" name="Table 30">
            <a:extLst>
              <a:ext uri="{FF2B5EF4-FFF2-40B4-BE49-F238E27FC236}">
                <a16:creationId xmlns:a16="http://schemas.microsoft.com/office/drawing/2014/main" id="{1D115283-AE8D-BC28-04BB-647C0D22417D}"/>
              </a:ext>
            </a:extLst>
          </p:cNvPr>
          <p:cNvGraphicFramePr>
            <a:graphicFrameLocks noGrp="1"/>
          </p:cNvGraphicFramePr>
          <p:nvPr>
            <p:ph type="tbl" sz="quarter" idx="18"/>
            <p:extLst>
              <p:ext uri="{D42A27DB-BD31-4B8C-83A1-F6EECF244321}">
                <p14:modId xmlns:p14="http://schemas.microsoft.com/office/powerpoint/2010/main" val="1899472629"/>
              </p:ext>
            </p:extLst>
          </p:nvPr>
        </p:nvGraphicFramePr>
        <p:xfrm>
          <a:off x="4516438" y="2286000"/>
          <a:ext cx="6851650" cy="2305208"/>
        </p:xfrm>
        <a:graphic>
          <a:graphicData uri="http://schemas.openxmlformats.org/drawingml/2006/table">
            <a:tbl>
              <a:tblPr>
                <a:tableStyleId>{5C22544A-7EE6-4342-B048-85BDC9FD1C3A}</a:tableStyleId>
              </a:tblPr>
              <a:tblGrid>
                <a:gridCol w="6851650">
                  <a:extLst>
                    <a:ext uri="{9D8B030D-6E8A-4147-A177-3AD203B41FA5}">
                      <a16:colId xmlns:a16="http://schemas.microsoft.com/office/drawing/2014/main" val="3194008228"/>
                    </a:ext>
                  </a:extLst>
                </a:gridCol>
              </a:tblGrid>
              <a:tr h="5763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chemeClr val="bg1"/>
                          </a:solidFill>
                          <a:latin typeface="Arial" panose="020B0604020202020204" pitchFamily="34" charset="0"/>
                          <a:cs typeface="Arial" panose="020B0604020202020204" pitchFamily="34" charset="0"/>
                        </a:rPr>
                        <a:t>Centre overview and history</a:t>
                      </a:r>
                      <a:endParaRPr lang="en-US" sz="240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7415579"/>
                  </a:ext>
                </a:extLst>
              </a:tr>
              <a:tr h="5763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chemeClr val="bg1"/>
                          </a:solidFill>
                          <a:latin typeface="Arial" panose="020B0604020202020204" pitchFamily="34" charset="0"/>
                          <a:cs typeface="Arial" panose="020B0604020202020204" pitchFamily="34" charset="0"/>
                        </a:rPr>
                        <a:t>Seafarer services and demand</a:t>
                      </a:r>
                      <a:endParaRPr lang="en-US" sz="240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1237773"/>
                  </a:ext>
                </a:extLst>
              </a:tr>
              <a:tr h="576302">
                <a:tc>
                  <a:txBody>
                    <a:bodyPr/>
                    <a:lstStyle/>
                    <a:p>
                      <a:r>
                        <a:rPr lang="en-US" sz="2400" dirty="0">
                          <a:solidFill>
                            <a:schemeClr val="bg1"/>
                          </a:solidFill>
                          <a:latin typeface="Arial" panose="020B0604020202020204" pitchFamily="34" charset="0"/>
                          <a:cs typeface="Arial" panose="020B0604020202020204" pitchFamily="34" charset="0"/>
                        </a:rPr>
                        <a:t>Operating costs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063318"/>
                  </a:ext>
                </a:extLst>
              </a:tr>
              <a:tr h="576302">
                <a:tc>
                  <a:txBody>
                    <a:bodyPr/>
                    <a:lstStyle/>
                    <a:p>
                      <a:r>
                        <a:rPr lang="en-US" sz="2400" dirty="0">
                          <a:solidFill>
                            <a:schemeClr val="bg1"/>
                          </a:solidFill>
                          <a:latin typeface="Arial" panose="020B0604020202020204" pitchFamily="34" charset="0"/>
                          <a:cs typeface="Arial" panose="020B0604020202020204" pitchFamily="34" charset="0"/>
                        </a:rPr>
                        <a:t>Funding proposal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564705"/>
                  </a:ext>
                </a:extLst>
              </a:tr>
            </a:tbl>
          </a:graphicData>
        </a:graphic>
      </p:graphicFrame>
      <p:sp>
        <p:nvSpPr>
          <p:cNvPr id="27" name="Title 26">
            <a:extLst>
              <a:ext uri="{FF2B5EF4-FFF2-40B4-BE49-F238E27FC236}">
                <a16:creationId xmlns:a16="http://schemas.microsoft.com/office/drawing/2014/main" id="{8E126681-7030-B40C-0EE1-D89B1EF981FB}"/>
              </a:ext>
            </a:extLst>
          </p:cNvPr>
          <p:cNvSpPr>
            <a:spLocks noGrp="1"/>
          </p:cNvSpPr>
          <p:nvPr>
            <p:ph type="title"/>
          </p:nvPr>
        </p:nvSpPr>
        <p:spPr>
          <a:xfrm>
            <a:off x="4516438" y="365125"/>
            <a:ext cx="6837362" cy="1325563"/>
          </a:xfrm>
        </p:spPr>
        <p:txBody>
          <a:bodyPr/>
          <a:lstStyle/>
          <a:p>
            <a:r>
              <a:rPr lang="en-US" dirty="0"/>
              <a:t>Agenda</a:t>
            </a:r>
          </a:p>
        </p:txBody>
      </p:sp>
    </p:spTree>
    <p:extLst>
      <p:ext uri="{BB962C8B-B14F-4D97-AF65-F5344CB8AC3E}">
        <p14:creationId xmlns:p14="http://schemas.microsoft.com/office/powerpoint/2010/main" val="4154788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2939-E38D-63FC-23CC-C2CB16A390E2}"/>
              </a:ext>
            </a:extLst>
          </p:cNvPr>
          <p:cNvSpPr>
            <a:spLocks noGrp="1"/>
          </p:cNvSpPr>
          <p:nvPr>
            <p:ph type="title"/>
          </p:nvPr>
        </p:nvSpPr>
        <p:spPr>
          <a:xfrm>
            <a:off x="886763" y="1418387"/>
            <a:ext cx="5358141" cy="2212319"/>
          </a:xfrm>
        </p:spPr>
        <p:txBody>
          <a:bodyPr/>
          <a:lstStyle/>
          <a:p>
            <a:r>
              <a:rPr lang="en-AU" dirty="0"/>
              <a:t>Centre overview and history</a:t>
            </a:r>
            <a:endParaRPr lang="en-US" dirty="0"/>
          </a:p>
        </p:txBody>
      </p:sp>
      <p:sp>
        <p:nvSpPr>
          <p:cNvPr id="3" name="Text Placeholder 2">
            <a:extLst>
              <a:ext uri="{FF2B5EF4-FFF2-40B4-BE49-F238E27FC236}">
                <a16:creationId xmlns:a16="http://schemas.microsoft.com/office/drawing/2014/main" id="{90655552-A29B-297F-95BA-DB09689ED7BF}"/>
              </a:ext>
            </a:extLst>
          </p:cNvPr>
          <p:cNvSpPr>
            <a:spLocks noGrp="1"/>
          </p:cNvSpPr>
          <p:nvPr>
            <p:ph type="body" idx="1"/>
          </p:nvPr>
        </p:nvSpPr>
        <p:spPr>
          <a:xfrm>
            <a:off x="886763" y="3630706"/>
            <a:ext cx="5358141" cy="2167593"/>
          </a:xfrm>
        </p:spPr>
        <p:txBody>
          <a:bodyPr/>
          <a:lstStyle/>
          <a:p>
            <a:r>
              <a:rPr lang="en-US" dirty="0"/>
              <a:t>About the Mission to Seafarers</a:t>
            </a:r>
          </a:p>
        </p:txBody>
      </p:sp>
      <p:pic>
        <p:nvPicPr>
          <p:cNvPr id="8" name="Picture Placeholder 7">
            <a:extLst>
              <a:ext uri="{FF2B5EF4-FFF2-40B4-BE49-F238E27FC236}">
                <a16:creationId xmlns:a16="http://schemas.microsoft.com/office/drawing/2014/main" id="{CB4D3C2A-619D-4FE2-AC27-429484A8FB7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t="-284"/>
          <a:stretch/>
        </p:blipFill>
        <p:spPr>
          <a:xfrm>
            <a:off x="7926404" y="-19253"/>
            <a:ext cx="4272533" cy="6794851"/>
          </a:xfrm>
        </p:spPr>
      </p:pic>
    </p:spTree>
    <p:extLst>
      <p:ext uri="{BB962C8B-B14F-4D97-AF65-F5344CB8AC3E}">
        <p14:creationId xmlns:p14="http://schemas.microsoft.com/office/powerpoint/2010/main" val="1551881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56C70F-A181-4A42-989E-64A9FFEE165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2488" y="-131650"/>
            <a:ext cx="11167024" cy="7121301"/>
          </a:xfrm>
          <a:prstGeom prst="rect">
            <a:avLst/>
          </a:prstGeom>
        </p:spPr>
      </p:pic>
      <p:pic>
        <p:nvPicPr>
          <p:cNvPr id="11" name="Picture 10">
            <a:extLst>
              <a:ext uri="{FF2B5EF4-FFF2-40B4-BE49-F238E27FC236}">
                <a16:creationId xmlns:a16="http://schemas.microsoft.com/office/drawing/2014/main" id="{DB25F882-4353-47A3-A8DF-45B104CA4A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Tree>
    <p:extLst>
      <p:ext uri="{BB962C8B-B14F-4D97-AF65-F5344CB8AC3E}">
        <p14:creationId xmlns:p14="http://schemas.microsoft.com/office/powerpoint/2010/main" val="3262216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1E6953-9326-4EE2-B0D6-F8DBA01B0E4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2661" y="2543192"/>
            <a:ext cx="4583552" cy="4406510"/>
          </a:xfrm>
          <a:prstGeom prst="rect">
            <a:avLst/>
          </a:prstGeom>
        </p:spPr>
      </p:pic>
      <p:pic>
        <p:nvPicPr>
          <p:cNvPr id="11" name="Picture 10">
            <a:extLst>
              <a:ext uri="{FF2B5EF4-FFF2-40B4-BE49-F238E27FC236}">
                <a16:creationId xmlns:a16="http://schemas.microsoft.com/office/drawing/2014/main" id="{DB25F882-4353-47A3-A8DF-45B104CA4A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pic>
        <p:nvPicPr>
          <p:cNvPr id="1026" name="Picture 2" descr="MTSNWA Logo CLR.png">
            <a:extLst>
              <a:ext uri="{FF2B5EF4-FFF2-40B4-BE49-F238E27FC236}">
                <a16:creationId xmlns:a16="http://schemas.microsoft.com/office/drawing/2014/main" id="{C955196C-4816-4575-B74E-4686B68C3F0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81234" y="365125"/>
            <a:ext cx="4829533" cy="20334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7">
            <a:extLst>
              <a:ext uri="{FF2B5EF4-FFF2-40B4-BE49-F238E27FC236}">
                <a16:creationId xmlns:a16="http://schemas.microsoft.com/office/drawing/2014/main" id="{10D05762-FDB4-4CB1-B328-D392A404632E}"/>
              </a:ext>
            </a:extLst>
          </p:cNvPr>
          <p:cNvSpPr txBox="1">
            <a:spLocks/>
          </p:cNvSpPr>
          <p:nvPr/>
        </p:nvSpPr>
        <p:spPr>
          <a:xfrm>
            <a:off x="7916844" y="1156730"/>
            <a:ext cx="3626224" cy="823912"/>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Content Placeholder 8">
            <a:extLst>
              <a:ext uri="{FF2B5EF4-FFF2-40B4-BE49-F238E27FC236}">
                <a16:creationId xmlns:a16="http://schemas.microsoft.com/office/drawing/2014/main" id="{1674F57E-B9C1-41D4-88F1-A8BC6C4476F6}"/>
              </a:ext>
            </a:extLst>
          </p:cNvPr>
          <p:cNvSpPr txBox="1">
            <a:spLocks/>
          </p:cNvSpPr>
          <p:nvPr/>
        </p:nvSpPr>
        <p:spPr>
          <a:xfrm>
            <a:off x="5812077" y="2569364"/>
            <a:ext cx="6212909" cy="4406509"/>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t>Links with Dampier/Port Walcott (and Port Hedland) </a:t>
            </a:r>
            <a:r>
              <a:rPr lang="en-US" dirty="0" err="1"/>
              <a:t>centres</a:t>
            </a:r>
            <a:endParaRPr lang="en-US" dirty="0"/>
          </a:p>
          <a:p>
            <a:pPr marL="457200" indent="-457200"/>
            <a:r>
              <a:rPr lang="en-US" dirty="0"/>
              <a:t>Governed by the Missions to Seafarers North West Australia Ltd (MTS NWA), an ACNC reg charity</a:t>
            </a:r>
          </a:p>
          <a:p>
            <a:pPr marL="457200" indent="-457200"/>
            <a:r>
              <a:rPr lang="en-US" dirty="0"/>
              <a:t>MTS NWA is a not-for-profit public company limited by guarantee</a:t>
            </a:r>
          </a:p>
          <a:p>
            <a:pPr marL="457200" indent="-457200"/>
            <a:r>
              <a:rPr lang="en-US" dirty="0"/>
              <a:t>We care for seafarers and crew of all ranks, nationalities and beliefs.</a:t>
            </a:r>
          </a:p>
        </p:txBody>
      </p:sp>
    </p:spTree>
    <p:extLst>
      <p:ext uri="{BB962C8B-B14F-4D97-AF65-F5344CB8AC3E}">
        <p14:creationId xmlns:p14="http://schemas.microsoft.com/office/powerpoint/2010/main" val="3840769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56C70F-A181-4A42-989E-64A9FFEE16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28440" y="-63904"/>
            <a:ext cx="6859379" cy="6859379"/>
          </a:xfrm>
          <a:prstGeom prst="rect">
            <a:avLst/>
          </a:prstGeom>
        </p:spPr>
      </p:pic>
      <p:pic>
        <p:nvPicPr>
          <p:cNvPr id="11" name="Picture 10">
            <a:extLst>
              <a:ext uri="{FF2B5EF4-FFF2-40B4-BE49-F238E27FC236}">
                <a16:creationId xmlns:a16="http://schemas.microsoft.com/office/drawing/2014/main" id="{DB25F882-4353-47A3-A8DF-45B104CA4A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
        <p:nvSpPr>
          <p:cNvPr id="2" name="Title 1">
            <a:extLst>
              <a:ext uri="{FF2B5EF4-FFF2-40B4-BE49-F238E27FC236}">
                <a16:creationId xmlns:a16="http://schemas.microsoft.com/office/drawing/2014/main" id="{71E804D4-0888-40CF-8B43-DB5BBCF34A0D}"/>
              </a:ext>
            </a:extLst>
          </p:cNvPr>
          <p:cNvSpPr>
            <a:spLocks noGrp="1"/>
          </p:cNvSpPr>
          <p:nvPr>
            <p:ph type="title"/>
          </p:nvPr>
        </p:nvSpPr>
        <p:spPr>
          <a:xfrm>
            <a:off x="600206" y="365125"/>
            <a:ext cx="8514347" cy="1325563"/>
          </a:xfrm>
        </p:spPr>
        <p:txBody>
          <a:bodyPr>
            <a:normAutofit/>
          </a:bodyPr>
          <a:lstStyle/>
          <a:p>
            <a:r>
              <a:rPr lang="en-AU" dirty="0"/>
              <a:t>MTS Nationally</a:t>
            </a:r>
            <a:br>
              <a:rPr lang="en-AU" dirty="0"/>
            </a:br>
            <a:r>
              <a:rPr lang="en-AU" dirty="0"/>
              <a:t>&amp; Internationally</a:t>
            </a:r>
          </a:p>
        </p:txBody>
      </p:sp>
      <p:sp>
        <p:nvSpPr>
          <p:cNvPr id="3" name="Text Placeholder 2">
            <a:extLst>
              <a:ext uri="{FF2B5EF4-FFF2-40B4-BE49-F238E27FC236}">
                <a16:creationId xmlns:a16="http://schemas.microsoft.com/office/drawing/2014/main" id="{3F228B00-F653-4158-8EF8-A642D416977B}"/>
              </a:ext>
            </a:extLst>
          </p:cNvPr>
          <p:cNvSpPr>
            <a:spLocks noGrp="1"/>
          </p:cNvSpPr>
          <p:nvPr>
            <p:ph type="body" sz="quarter" idx="10"/>
          </p:nvPr>
        </p:nvSpPr>
        <p:spPr>
          <a:xfrm>
            <a:off x="387263" y="1842241"/>
            <a:ext cx="4710830" cy="4494213"/>
          </a:xfrm>
        </p:spPr>
        <p:txBody>
          <a:bodyPr>
            <a:normAutofit fontScale="92500" lnSpcReduction="10000"/>
          </a:bodyPr>
          <a:lstStyle/>
          <a:p>
            <a:pPr marL="0" indent="0" algn="ctr">
              <a:buNone/>
            </a:pPr>
            <a:r>
              <a:rPr lang="en-AU" sz="5400" dirty="0"/>
              <a:t>26</a:t>
            </a:r>
            <a:br>
              <a:rPr lang="en-AU" sz="6600" dirty="0"/>
            </a:br>
            <a:r>
              <a:rPr lang="en-AU" dirty="0"/>
              <a:t>centres around Australia</a:t>
            </a:r>
          </a:p>
          <a:p>
            <a:endParaRPr lang="en-AU" dirty="0"/>
          </a:p>
          <a:p>
            <a:pPr marL="0" indent="0" algn="ctr">
              <a:buNone/>
            </a:pPr>
            <a:r>
              <a:rPr lang="en-AU" sz="5400" dirty="0"/>
              <a:t>200 </a:t>
            </a:r>
            <a:br>
              <a:rPr lang="en-AU" sz="5400" dirty="0"/>
            </a:br>
            <a:r>
              <a:rPr lang="en-AU" dirty="0"/>
              <a:t>ports around the world</a:t>
            </a:r>
            <a:br>
              <a:rPr lang="en-AU" dirty="0"/>
            </a:br>
            <a:endParaRPr lang="en-AU" dirty="0"/>
          </a:p>
          <a:p>
            <a:pPr marL="0" indent="0" algn="ctr">
              <a:buNone/>
            </a:pPr>
            <a:r>
              <a:rPr lang="en-AU" dirty="0"/>
              <a:t>Services in</a:t>
            </a:r>
            <a:br>
              <a:rPr lang="en-AU" dirty="0"/>
            </a:br>
            <a:r>
              <a:rPr lang="en-AU" sz="5400" dirty="0"/>
              <a:t>50</a:t>
            </a:r>
            <a:br>
              <a:rPr lang="en-AU" sz="5400" dirty="0"/>
            </a:br>
            <a:r>
              <a:rPr lang="en-AU" dirty="0"/>
              <a:t>countries</a:t>
            </a:r>
          </a:p>
          <a:p>
            <a:endParaRPr lang="en-AU" dirty="0"/>
          </a:p>
        </p:txBody>
      </p:sp>
      <p:sp>
        <p:nvSpPr>
          <p:cNvPr id="4" name="Picture Placeholder 3">
            <a:extLst>
              <a:ext uri="{FF2B5EF4-FFF2-40B4-BE49-F238E27FC236}">
                <a16:creationId xmlns:a16="http://schemas.microsoft.com/office/drawing/2014/main" id="{A171E8B8-80BE-42C3-9E60-0C354A2BF068}"/>
              </a:ext>
            </a:extLst>
          </p:cNvPr>
          <p:cNvSpPr>
            <a:spLocks noGrp="1"/>
          </p:cNvSpPr>
          <p:nvPr>
            <p:ph type="pic" sz="quarter" idx="11"/>
          </p:nvPr>
        </p:nvSpPr>
        <p:spPr/>
      </p:sp>
    </p:spTree>
    <p:extLst>
      <p:ext uri="{BB962C8B-B14F-4D97-AF65-F5344CB8AC3E}">
        <p14:creationId xmlns:p14="http://schemas.microsoft.com/office/powerpoint/2010/main" val="4223721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2939-E38D-63FC-23CC-C2CB16A390E2}"/>
              </a:ext>
            </a:extLst>
          </p:cNvPr>
          <p:cNvSpPr>
            <a:spLocks noGrp="1"/>
          </p:cNvSpPr>
          <p:nvPr>
            <p:ph type="title"/>
          </p:nvPr>
        </p:nvSpPr>
        <p:spPr>
          <a:xfrm>
            <a:off x="886763" y="1418387"/>
            <a:ext cx="5358141" cy="2212319"/>
          </a:xfrm>
        </p:spPr>
        <p:txBody>
          <a:bodyPr/>
          <a:lstStyle/>
          <a:p>
            <a:r>
              <a:rPr lang="en-AU" dirty="0"/>
              <a:t>Centre Services</a:t>
            </a:r>
            <a:endParaRPr lang="en-US" dirty="0"/>
          </a:p>
        </p:txBody>
      </p:sp>
      <p:sp>
        <p:nvSpPr>
          <p:cNvPr id="3" name="Text Placeholder 2">
            <a:extLst>
              <a:ext uri="{FF2B5EF4-FFF2-40B4-BE49-F238E27FC236}">
                <a16:creationId xmlns:a16="http://schemas.microsoft.com/office/drawing/2014/main" id="{90655552-A29B-297F-95BA-DB09689ED7BF}"/>
              </a:ext>
            </a:extLst>
          </p:cNvPr>
          <p:cNvSpPr>
            <a:spLocks noGrp="1"/>
          </p:cNvSpPr>
          <p:nvPr>
            <p:ph type="body" idx="1"/>
          </p:nvPr>
        </p:nvSpPr>
        <p:spPr>
          <a:xfrm>
            <a:off x="886763" y="3630706"/>
            <a:ext cx="5358141" cy="2167593"/>
          </a:xfrm>
        </p:spPr>
        <p:txBody>
          <a:bodyPr/>
          <a:lstStyle/>
          <a:p>
            <a:r>
              <a:rPr lang="en-US" dirty="0"/>
              <a:t>Ship visits, shore leave, welfare support, transport &amp; shopping</a:t>
            </a:r>
          </a:p>
        </p:txBody>
      </p:sp>
      <p:pic>
        <p:nvPicPr>
          <p:cNvPr id="20" name="Picture Placeholder 19">
            <a:extLst>
              <a:ext uri="{FF2B5EF4-FFF2-40B4-BE49-F238E27FC236}">
                <a16:creationId xmlns:a16="http://schemas.microsoft.com/office/drawing/2014/main" id="{BB5EA14D-422D-44AB-B753-C0FE3D3F1EFB}"/>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t="-284"/>
          <a:stretch/>
        </p:blipFill>
        <p:spPr>
          <a:xfrm>
            <a:off x="7926404" y="-19253"/>
            <a:ext cx="4272533" cy="6794851"/>
          </a:xfrm>
        </p:spPr>
      </p:pic>
    </p:spTree>
    <p:extLst>
      <p:ext uri="{BB962C8B-B14F-4D97-AF65-F5344CB8AC3E}">
        <p14:creationId xmlns:p14="http://schemas.microsoft.com/office/powerpoint/2010/main" val="2154589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25F882-4353-47A3-A8DF-45B104CA4A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27" y="6770788"/>
            <a:ext cx="12225527" cy="87212"/>
          </a:xfrm>
          <a:prstGeom prst="rect">
            <a:avLst/>
          </a:prstGeom>
        </p:spPr>
      </p:pic>
      <p:sp>
        <p:nvSpPr>
          <p:cNvPr id="3" name="Text Placeholder 2">
            <a:extLst>
              <a:ext uri="{FF2B5EF4-FFF2-40B4-BE49-F238E27FC236}">
                <a16:creationId xmlns:a16="http://schemas.microsoft.com/office/drawing/2014/main" id="{ACE6CD7D-52D5-473E-B51A-0C8819444219}"/>
              </a:ext>
            </a:extLst>
          </p:cNvPr>
          <p:cNvSpPr>
            <a:spLocks noGrp="1"/>
          </p:cNvSpPr>
          <p:nvPr>
            <p:ph type="body" sz="quarter" idx="10"/>
          </p:nvPr>
        </p:nvSpPr>
        <p:spPr/>
        <p:txBody>
          <a:bodyPr/>
          <a:lstStyle/>
          <a:p>
            <a:endParaRPr lang="en-AU"/>
          </a:p>
        </p:txBody>
      </p:sp>
      <p:pic>
        <p:nvPicPr>
          <p:cNvPr id="6" name="Picture 5" descr="MTSG_crew">
            <a:extLst>
              <a:ext uri="{FF2B5EF4-FFF2-40B4-BE49-F238E27FC236}">
                <a16:creationId xmlns:a16="http://schemas.microsoft.com/office/drawing/2014/main" id="{E7ED7D69-0FB3-43DF-A198-EA130792CBCA}"/>
              </a:ext>
            </a:extLst>
          </p:cNvPr>
          <p:cNvPicPr>
            <a:picLocks noGrp="1" noChangeAspect="1"/>
          </p:cNvPicPr>
          <p:nvPr isPhoto="1"/>
        </p:nvPicPr>
        <p:blipFill>
          <a:blip r:embed="rId4">
            <a:lum/>
            <a:extLst>
              <a:ext uri="{28A0092B-C50C-407E-A947-70E740481C1C}">
                <a14:useLocalDpi xmlns:a14="http://schemas.microsoft.com/office/drawing/2010/main"/>
              </a:ext>
            </a:extLst>
          </a:blip>
          <a:stretch>
            <a:fillRect/>
          </a:stretch>
        </p:blipFill>
        <p:spPr>
          <a:xfrm>
            <a:off x="8354" y="0"/>
            <a:ext cx="9144000" cy="6858000"/>
          </a:xfrm>
          <a:prstGeom prst="rect">
            <a:avLst/>
          </a:prstGeom>
        </p:spPr>
      </p:pic>
      <p:pic>
        <p:nvPicPr>
          <p:cNvPr id="7" name="Picture 6">
            <a:extLst>
              <a:ext uri="{FF2B5EF4-FFF2-40B4-BE49-F238E27FC236}">
                <a16:creationId xmlns:a16="http://schemas.microsoft.com/office/drawing/2014/main" id="{C417719B-8169-4C8F-94F8-FBD2AF406A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63" y="6770788"/>
            <a:ext cx="12225527" cy="87212"/>
          </a:xfrm>
          <a:prstGeom prst="rect">
            <a:avLst/>
          </a:prstGeom>
        </p:spPr>
      </p:pic>
      <p:sp>
        <p:nvSpPr>
          <p:cNvPr id="12" name="Text Placeholder 2">
            <a:extLst>
              <a:ext uri="{FF2B5EF4-FFF2-40B4-BE49-F238E27FC236}">
                <a16:creationId xmlns:a16="http://schemas.microsoft.com/office/drawing/2014/main" id="{A6FE5CD8-02EC-4549-B0BF-59F13076014F}"/>
              </a:ext>
            </a:extLst>
          </p:cNvPr>
          <p:cNvSpPr txBox="1">
            <a:spLocks/>
          </p:cNvSpPr>
          <p:nvPr/>
        </p:nvSpPr>
        <p:spPr>
          <a:xfrm>
            <a:off x="9352547" y="3945699"/>
            <a:ext cx="3098308" cy="3018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Ship visits</a:t>
            </a:r>
          </a:p>
          <a:p>
            <a:endParaRPr lang="en-AU" dirty="0"/>
          </a:p>
          <a:p>
            <a:r>
              <a:rPr lang="en-AU" dirty="0"/>
              <a:t>Shore leave</a:t>
            </a:r>
          </a:p>
          <a:p>
            <a:endParaRPr lang="en-AU" dirty="0"/>
          </a:p>
          <a:p>
            <a:r>
              <a:rPr lang="en-AU" dirty="0"/>
              <a:t>Crew support</a:t>
            </a:r>
          </a:p>
        </p:txBody>
      </p:sp>
    </p:spTree>
    <p:extLst>
      <p:ext uri="{BB962C8B-B14F-4D97-AF65-F5344CB8AC3E}">
        <p14:creationId xmlns:p14="http://schemas.microsoft.com/office/powerpoint/2010/main" val="1872869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2F128-AF26-205B-BC21-05C3EBE24482}"/>
              </a:ext>
            </a:extLst>
          </p:cNvPr>
          <p:cNvSpPr>
            <a:spLocks noGrp="1"/>
          </p:cNvSpPr>
          <p:nvPr>
            <p:ph type="title"/>
          </p:nvPr>
        </p:nvSpPr>
        <p:spPr/>
        <p:txBody>
          <a:bodyPr/>
          <a:lstStyle/>
          <a:p>
            <a:r>
              <a:rPr lang="en-AU" dirty="0"/>
              <a:t>The demand for </a:t>
            </a:r>
            <a:br>
              <a:rPr lang="en-AU" dirty="0"/>
            </a:br>
            <a:r>
              <a:rPr lang="en-AU" dirty="0"/>
              <a:t>seafarer welfare services</a:t>
            </a:r>
          </a:p>
        </p:txBody>
      </p:sp>
      <p:sp>
        <p:nvSpPr>
          <p:cNvPr id="3" name="Content Placeholder 2">
            <a:extLst>
              <a:ext uri="{FF2B5EF4-FFF2-40B4-BE49-F238E27FC236}">
                <a16:creationId xmlns:a16="http://schemas.microsoft.com/office/drawing/2014/main" id="{FEA7F310-2E3C-8CD7-1E0A-262D110B237D}"/>
              </a:ext>
            </a:extLst>
          </p:cNvPr>
          <p:cNvSpPr>
            <a:spLocks noGrp="1"/>
          </p:cNvSpPr>
          <p:nvPr>
            <p:ph type="body" sz="quarter" idx="10"/>
          </p:nvPr>
        </p:nvSpPr>
        <p:spPr>
          <a:xfrm>
            <a:off x="838200" y="1825625"/>
            <a:ext cx="7232374" cy="4494213"/>
          </a:xfrm>
        </p:spPr>
        <p:txBody>
          <a:bodyPr anchor="ctr">
            <a:normAutofit/>
          </a:bodyPr>
          <a:lstStyle/>
          <a:p>
            <a:pPr>
              <a:lnSpc>
                <a:spcPct val="140000"/>
              </a:lnSpc>
              <a:buClr>
                <a:schemeClr val="accent3"/>
              </a:buClr>
            </a:pPr>
            <a:r>
              <a:rPr lang="en-AU" sz="1600" dirty="0"/>
              <a:t>389 vessel arrivals in 2022FY, ~486 vessels per year by 2026 (</a:t>
            </a:r>
            <a:r>
              <a:rPr lang="en-AU" sz="1600" dirty="0" err="1"/>
              <a:t>PMaxP</a:t>
            </a:r>
            <a:r>
              <a:rPr lang="en-AU" sz="1600" dirty="0"/>
              <a:t>)</a:t>
            </a:r>
          </a:p>
          <a:p>
            <a:pPr marL="0" indent="0">
              <a:lnSpc>
                <a:spcPct val="140000"/>
              </a:lnSpc>
              <a:buClr>
                <a:schemeClr val="accent3"/>
              </a:buClr>
              <a:buNone/>
            </a:pPr>
            <a:r>
              <a:rPr lang="en-AU" sz="1600" dirty="0"/>
              <a:t> </a:t>
            </a:r>
          </a:p>
          <a:p>
            <a:pPr>
              <a:lnSpc>
                <a:spcPct val="140000"/>
              </a:lnSpc>
              <a:buClr>
                <a:schemeClr val="accent3"/>
              </a:buClr>
            </a:pPr>
            <a:r>
              <a:rPr lang="en-US" sz="1600" dirty="0"/>
              <a:t>Seafarers’ demand for counselling and medical services is rising. </a:t>
            </a:r>
          </a:p>
          <a:p>
            <a:pPr lvl="1">
              <a:lnSpc>
                <a:spcPct val="140000"/>
              </a:lnSpc>
            </a:pPr>
            <a:r>
              <a:rPr lang="en-US" sz="1200" dirty="0"/>
              <a:t>Long periods away from home</a:t>
            </a:r>
          </a:p>
          <a:p>
            <a:pPr lvl="1">
              <a:lnSpc>
                <a:spcPct val="140000"/>
              </a:lnSpc>
            </a:pPr>
            <a:r>
              <a:rPr lang="en-US" sz="1200" dirty="0"/>
              <a:t>Shore leave restrictions at international ports</a:t>
            </a:r>
          </a:p>
          <a:p>
            <a:pPr lvl="1">
              <a:lnSpc>
                <a:spcPct val="140000"/>
              </a:lnSpc>
            </a:pPr>
            <a:r>
              <a:rPr lang="en-US" sz="1200" dirty="0"/>
              <a:t>Increasing workloads and rapid turn around times affecting work/life balance</a:t>
            </a:r>
          </a:p>
          <a:p>
            <a:pPr lvl="1">
              <a:lnSpc>
                <a:spcPct val="140000"/>
              </a:lnSpc>
            </a:pPr>
            <a:endParaRPr lang="en-US" sz="1200" dirty="0"/>
          </a:p>
          <a:p>
            <a:pPr>
              <a:lnSpc>
                <a:spcPct val="140000"/>
              </a:lnSpc>
              <a:buClr>
                <a:schemeClr val="accent3"/>
              </a:buClr>
            </a:pPr>
            <a:r>
              <a:rPr lang="en-US" sz="1600" dirty="0"/>
              <a:t>Maritime </a:t>
            </a:r>
            <a:r>
              <a:rPr lang="en-US" sz="1600" dirty="0" err="1"/>
              <a:t>Labour</a:t>
            </a:r>
            <a:r>
              <a:rPr lang="en-US" sz="1600" dirty="0"/>
              <a:t> Convention: obligation for ports and industry to provide shore based welfare services to seafarers.</a:t>
            </a:r>
            <a:endParaRPr lang="en-AU" sz="1600" dirty="0"/>
          </a:p>
        </p:txBody>
      </p:sp>
      <p:pic>
        <p:nvPicPr>
          <p:cNvPr id="17" name="Picture Placeholder 16" descr="A group of people wearing face masks&#10;&#10;Description automatically generated">
            <a:extLst>
              <a:ext uri="{FF2B5EF4-FFF2-40B4-BE49-F238E27FC236}">
                <a16:creationId xmlns:a16="http://schemas.microsoft.com/office/drawing/2014/main" id="{2F057A29-4ABD-F2E9-EB57-29184F175D38}"/>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sp>
        <p:nvSpPr>
          <p:cNvPr id="5" name="Text Box 35">
            <a:extLst>
              <a:ext uri="{FF2B5EF4-FFF2-40B4-BE49-F238E27FC236}">
                <a16:creationId xmlns:a16="http://schemas.microsoft.com/office/drawing/2014/main" id="{5F7D7DE5-814A-B3AC-0611-7F9B10A9B28F}"/>
              </a:ext>
            </a:extLst>
          </p:cNvPr>
          <p:cNvSpPr txBox="1"/>
          <p:nvPr/>
        </p:nvSpPr>
        <p:spPr>
          <a:xfrm>
            <a:off x="8289235" y="1825624"/>
            <a:ext cx="3409706" cy="4494493"/>
          </a:xfrm>
          <a:prstGeom prst="rect">
            <a:avLst/>
          </a:prstGeom>
          <a:ln>
            <a:noFill/>
          </a:ln>
        </p:spPr>
        <p:style>
          <a:lnRef idx="3">
            <a:schemeClr val="lt1"/>
          </a:lnRef>
          <a:fillRef idx="1">
            <a:schemeClr val="accent1"/>
          </a:fillRef>
          <a:effectRef idx="1">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rmAutofit/>
          </a:bodyPr>
          <a:lstStyle/>
          <a:p>
            <a:pPr algn="ctr">
              <a:lnSpc>
                <a:spcPct val="130000"/>
              </a:lnSpc>
              <a:spcAft>
                <a:spcPts val="800"/>
              </a:spcAft>
            </a:pPr>
            <a:r>
              <a:rPr lang="en-AU" sz="1500" kern="100" dirty="0">
                <a:effectLst/>
                <a:ea typeface="Calibri" panose="020F0502020204030204" pitchFamily="34" charset="0"/>
                <a:cs typeface="Times New Roman" panose="02020603050405020304" pitchFamily="18" charset="0"/>
              </a:rPr>
              <a:t>Each Member shall ensure that shore-based welfare facilities, where they exist, are easily accessible. The Member shall also promote the development of welfare facilities, such as those listed in the Code, in designated ports to provide Seafarers on ships that are in its ports with access to adequate welfare facilities and services.</a:t>
            </a:r>
          </a:p>
          <a:p>
            <a:pPr algn="ctr">
              <a:lnSpc>
                <a:spcPct val="130000"/>
              </a:lnSpc>
              <a:spcAft>
                <a:spcPts val="800"/>
              </a:spcAft>
            </a:pPr>
            <a:br>
              <a:rPr lang="en-AU" sz="200" kern="100" dirty="0">
                <a:solidFill>
                  <a:srgbClr val="FFFFFF"/>
                </a:solidFill>
                <a:ea typeface="Times New Roman" panose="02020603050405020304" pitchFamily="18" charset="0"/>
                <a:cs typeface="Times New Roman" panose="02020603050405020304" pitchFamily="18" charset="0"/>
              </a:rPr>
            </a:br>
            <a:r>
              <a:rPr lang="en-US" sz="1050" dirty="0">
                <a:solidFill>
                  <a:srgbClr val="FFFFFF"/>
                </a:solidFill>
                <a:effectLst/>
                <a:ea typeface="Times New Roman" panose="02020603050405020304" pitchFamily="18" charset="0"/>
                <a:cs typeface="Times New Roman" panose="02020603050405020304" pitchFamily="18" charset="0"/>
              </a:rPr>
              <a:t>MLC REGULATION 4.4: Access to shore-based welfare facilities</a:t>
            </a:r>
            <a:endParaRPr lang="en-AU" sz="1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777791"/>
      </p:ext>
    </p:extLst>
  </p:cSld>
  <p:clrMapOvr>
    <a:masterClrMapping/>
  </p:clrMapOvr>
</p:sld>
</file>

<file path=ppt/theme/theme1.xml><?xml version="1.0" encoding="utf-8"?>
<a:theme xmlns:a="http://schemas.openxmlformats.org/drawingml/2006/main" name="Office Theme">
  <a:themeElements>
    <a:clrScheme name="MTSG">
      <a:dk1>
        <a:srgbClr val="006395"/>
      </a:dk1>
      <a:lt1>
        <a:srgbClr val="FFFFFF"/>
      </a:lt1>
      <a:dk2>
        <a:srgbClr val="44546A"/>
      </a:dk2>
      <a:lt2>
        <a:srgbClr val="E7E6E6"/>
      </a:lt2>
      <a:accent1>
        <a:srgbClr val="006395"/>
      </a:accent1>
      <a:accent2>
        <a:srgbClr val="D24628"/>
      </a:accent2>
      <a:accent3>
        <a:srgbClr val="FBB325"/>
      </a:accent3>
      <a:accent4>
        <a:srgbClr val="006395"/>
      </a:accent4>
      <a:accent5>
        <a:srgbClr val="D24628"/>
      </a:accent5>
      <a:accent6>
        <a:srgbClr val="FBB32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9079</TotalTime>
  <Words>1818</Words>
  <Application>Microsoft Office PowerPoint</Application>
  <PresentationFormat>Widescreen</PresentationFormat>
  <Paragraphs>172</Paragraphs>
  <Slides>18</Slides>
  <Notes>11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Office Theme</vt:lpstr>
      <vt:lpstr>Mission to Seafarers Geraldton</vt:lpstr>
      <vt:lpstr>Agenda</vt:lpstr>
      <vt:lpstr>Centre overview and history</vt:lpstr>
      <vt:lpstr>PowerPoint Presentation</vt:lpstr>
      <vt:lpstr>PowerPoint Presentation</vt:lpstr>
      <vt:lpstr>MTS Nationally &amp; Internationally</vt:lpstr>
      <vt:lpstr>Centre Services</vt:lpstr>
      <vt:lpstr>PowerPoint Presentation</vt:lpstr>
      <vt:lpstr>The demand for  seafarer welfare services</vt:lpstr>
      <vt:lpstr>Cost of Operations</vt:lpstr>
      <vt:lpstr>Operating costs</vt:lpstr>
      <vt:lpstr>Cost of Shore Leave services</vt:lpstr>
      <vt:lpstr>Funding Proposal</vt:lpstr>
      <vt:lpstr>Our funding goal - $200,000</vt:lpstr>
      <vt:lpstr>Benefits of funding partnerships</vt:lpstr>
      <vt:lpstr>Will you help us, help seafarers?</vt:lpstr>
      <vt:lpstr>Thank you for your support of seafarers, some of our most critical yet invisible workers</vt:lpstr>
      <vt:lpstr>Centre overview and history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Elise Gore</dc:creator>
  <cp:lastModifiedBy>MTS</cp:lastModifiedBy>
  <cp:revision>56</cp:revision>
  <dcterms:created xsi:type="dcterms:W3CDTF">2023-06-13T07:40:20Z</dcterms:created>
  <dcterms:modified xsi:type="dcterms:W3CDTF">2023-12-05T12:10:58Z</dcterms:modified>
</cp:coreProperties>
</file>